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451" r:id="rId2"/>
    <p:sldId id="499" r:id="rId3"/>
    <p:sldId id="500" r:id="rId4"/>
    <p:sldId id="498" r:id="rId5"/>
    <p:sldId id="485" r:id="rId6"/>
    <p:sldId id="504" r:id="rId7"/>
    <p:sldId id="486" r:id="rId8"/>
    <p:sldId id="505" r:id="rId9"/>
    <p:sldId id="509" r:id="rId10"/>
    <p:sldId id="510" r:id="rId11"/>
    <p:sldId id="508" r:id="rId12"/>
    <p:sldId id="493" r:id="rId13"/>
    <p:sldId id="506" r:id="rId14"/>
    <p:sldId id="494" r:id="rId15"/>
    <p:sldId id="512" r:id="rId16"/>
    <p:sldId id="511" r:id="rId17"/>
    <p:sldId id="491" r:id="rId18"/>
    <p:sldId id="503" r:id="rId19"/>
    <p:sldId id="495" r:id="rId20"/>
    <p:sldId id="496" r:id="rId21"/>
    <p:sldId id="497" r:id="rId22"/>
    <p:sldId id="513" r:id="rId23"/>
    <p:sldId id="492" r:id="rId24"/>
    <p:sldId id="479"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154E6098-CBC8-4A09-86D9-2EA14DCDA0E5}">
          <p14:sldIdLst/>
        </p14:section>
        <p14:section name="模板" id="{F03914A5-E33B-4F99-9D6C-6D96972A0044}">
          <p14:sldIdLst/>
        </p14:section>
        <p14:section name="正文" id="{80A9FF2D-7675-4152-A92B-A50BF08F80DD}">
          <p14:sldIdLst>
            <p14:sldId id="451"/>
            <p14:sldId id="499"/>
            <p14:sldId id="500"/>
            <p14:sldId id="498"/>
            <p14:sldId id="485"/>
            <p14:sldId id="504"/>
            <p14:sldId id="486"/>
            <p14:sldId id="505"/>
            <p14:sldId id="509"/>
            <p14:sldId id="510"/>
            <p14:sldId id="508"/>
            <p14:sldId id="493"/>
            <p14:sldId id="506"/>
            <p14:sldId id="494"/>
            <p14:sldId id="512"/>
            <p14:sldId id="511"/>
            <p14:sldId id="491"/>
            <p14:sldId id="503"/>
            <p14:sldId id="495"/>
            <p14:sldId id="496"/>
            <p14:sldId id="497"/>
            <p14:sldId id="513"/>
            <p14:sldId id="492"/>
            <p14:sldId id="4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AA3"/>
    <a:srgbClr val="29FF88"/>
    <a:srgbClr val="269BC1"/>
    <a:srgbClr val="FFFFFF"/>
    <a:srgbClr val="2E00BB"/>
    <a:srgbClr val="FF4B4B"/>
    <a:srgbClr val="D8B9BA"/>
    <a:srgbClr val="99B3D7"/>
    <a:srgbClr val="DC9D9C"/>
    <a:srgbClr val="2800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949" autoAdjust="0"/>
    <p:restoredTop sz="73325" autoAdjust="0"/>
  </p:normalViewPr>
  <p:slideViewPr>
    <p:cSldViewPr snapToGrid="0">
      <p:cViewPr varScale="1">
        <p:scale>
          <a:sx n="50" d="100"/>
          <a:sy n="50" d="100"/>
        </p:scale>
        <p:origin x="630" y="18"/>
      </p:cViewPr>
      <p:guideLst/>
    </p:cSldViewPr>
  </p:slideViewPr>
  <p:notesTextViewPr>
    <p:cViewPr>
      <p:scale>
        <a:sx n="125" d="100"/>
        <a:sy n="125"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6.png>
</file>

<file path=ppt/media/image7.svg>
</file>

<file path=ppt/media/image8.jpeg>
</file>

<file path=ppt/media/image9.pn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50F083-6108-4243-A388-DDB13CB06986}" type="datetimeFigureOut">
              <a:rPr lang="zh-CN" altLang="en-US" smtClean="0"/>
              <a:t>2024/1/30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831F93-DC01-482F-AB5B-F81885DA799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1</a:t>
            </a:fld>
            <a:endParaRPr lang="zh-CN" altLang="en-US"/>
          </a:p>
        </p:txBody>
      </p:sp>
    </p:spTree>
    <p:extLst>
      <p:ext uri="{BB962C8B-B14F-4D97-AF65-F5344CB8AC3E}">
        <p14:creationId xmlns:p14="http://schemas.microsoft.com/office/powerpoint/2010/main" val="14133429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Minimax</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算法相较于我们实现的其他方法的优点是它可以对未来几步对手的状态进行预测，从而提高避障的效果。</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比如这张动图中的红色蛇就是一个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minimax</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蛇，它可以预判危险，不会让自己陷入困境。</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但是它仍有一些缺陷，比如说随着我们搜索的深入，搜索空间会呈指数级增长，导致时间复杂度非常高。另外一个缺陷是我们假设所有对手蛇都是采用最优策略的，然而当对手蛇使用其他策略时，我们得到的预测结果就会变得不准确。</a:t>
            </a:r>
          </a:p>
          <a:p>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10</a:t>
            </a:fld>
            <a:endParaRPr lang="zh-CN" altLang="en-US"/>
          </a:p>
        </p:txBody>
      </p:sp>
    </p:spTree>
    <p:extLst>
      <p:ext uri="{BB962C8B-B14F-4D97-AF65-F5344CB8AC3E}">
        <p14:creationId xmlns:p14="http://schemas.microsoft.com/office/powerpoint/2010/main" val="13431863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考虑食物距离、避免撞到其他蛇和边界</a:t>
            </a:r>
            <a:endParaRPr lang="en-US" altLang="zh-CN" dirty="0"/>
          </a:p>
          <a:p>
            <a:r>
              <a:rPr lang="zh-CN" altLang="en-US" dirty="0"/>
              <a:t>黄色的蛇是</a:t>
            </a:r>
            <a:r>
              <a:rPr lang="en-US" altLang="zh-CN" dirty="0" err="1"/>
              <a:t>Qagent</a:t>
            </a:r>
            <a:endParaRPr lang="en-US" altLang="zh-CN" dirty="0"/>
          </a:p>
          <a:p>
            <a:r>
              <a:rPr lang="zh-CN" altLang="en-US" dirty="0"/>
              <a:t>收敛速度足够快，但是对于复杂功能的承载能力有限，没有预判能力</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11</a:t>
            </a:fld>
            <a:endParaRPr lang="zh-CN" altLang="en-US"/>
          </a:p>
        </p:txBody>
      </p:sp>
    </p:spTree>
    <p:extLst>
      <p:ext uri="{BB962C8B-B14F-4D97-AF65-F5344CB8AC3E}">
        <p14:creationId xmlns:p14="http://schemas.microsoft.com/office/powerpoint/2010/main" val="40118495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为了承载更复杂的任务，例如击杀其他的蛇，我们在行动时使用</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mlp</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对三个行为打分，选择得分最高的行动作为下一步行动。接下来是我们四方面的探索过程</a:t>
            </a:r>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12</a:t>
            </a:fld>
            <a:endParaRPr lang="zh-CN" altLang="en-US"/>
          </a:p>
        </p:txBody>
      </p:sp>
    </p:spTree>
    <p:extLst>
      <p:ext uri="{BB962C8B-B14F-4D97-AF65-F5344CB8AC3E}">
        <p14:creationId xmlns:p14="http://schemas.microsoft.com/office/powerpoint/2010/main" val="36296300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首先</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改进了状态</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编码</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这里编码了食物的相对位置，各方向边界障碍，其他蛇的身体障碍和其他蛇蛇头到蛇身后半段的最小距离，然后进行归一化。这样就可以获取食物，击杀他蛇同时避免死亡。</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13</a:t>
            </a:fld>
            <a:endParaRPr lang="zh-CN" altLang="en-US"/>
          </a:p>
        </p:txBody>
      </p:sp>
    </p:spTree>
    <p:extLst>
      <p:ext uri="{BB962C8B-B14F-4D97-AF65-F5344CB8AC3E}">
        <p14:creationId xmlns:p14="http://schemas.microsoft.com/office/powerpoint/2010/main" val="18523538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我们调整了网络结构和学习率，找到了一种表现效果较好的情况。</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14</a:t>
            </a:fld>
            <a:endParaRPr lang="zh-CN" altLang="en-US"/>
          </a:p>
        </p:txBody>
      </p:sp>
    </p:spTree>
    <p:extLst>
      <p:ext uri="{BB962C8B-B14F-4D97-AF65-F5344CB8AC3E}">
        <p14:creationId xmlns:p14="http://schemas.microsoft.com/office/powerpoint/2010/main" val="33763034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en-US" sz="1800" kern="100" dirty="0">
                <a:effectLst/>
                <a:latin typeface="等线" panose="02010600030101010101" pitchFamily="2" charset="-122"/>
                <a:ea typeface="+mn-ea"/>
                <a:cs typeface="Times New Roman" panose="02020603050405020304" pitchFamily="18" charset="0"/>
              </a:rPr>
              <a:t>我们还对</a:t>
            </a:r>
            <a:r>
              <a:rPr lang="en-US" altLang="zh-CN" sz="1800" kern="100" dirty="0">
                <a:effectLst/>
                <a:latin typeface="等线" panose="02010600030101010101" pitchFamily="2" charset="-122"/>
                <a:ea typeface="+mn-ea"/>
                <a:cs typeface="Times New Roman" panose="02020603050405020304" pitchFamily="18" charset="0"/>
              </a:rPr>
              <a:t>reward</a:t>
            </a:r>
            <a:r>
              <a:rPr lang="zh-CN" altLang="en-US" sz="1800" kern="100" dirty="0">
                <a:effectLst/>
                <a:latin typeface="等线" panose="02010600030101010101" pitchFamily="2" charset="-122"/>
                <a:ea typeface="+mn-ea"/>
                <a:cs typeface="Times New Roman" panose="02020603050405020304" pitchFamily="18" charset="0"/>
              </a:rPr>
              <a:t>进行了设计，在这里我们借鉴了</a:t>
            </a:r>
            <a:r>
              <a:rPr lang="en-US" altLang="zh-CN" sz="1800" kern="100" dirty="0">
                <a:effectLst/>
                <a:latin typeface="等线" panose="02010600030101010101" pitchFamily="2" charset="-122"/>
                <a:ea typeface="+mn-ea"/>
                <a:cs typeface="Times New Roman" panose="02020603050405020304" pitchFamily="18" charset="0"/>
              </a:rPr>
              <a:t>Q-learning</a:t>
            </a:r>
            <a:r>
              <a:rPr lang="zh-CN" altLang="en-US" sz="1800" kern="100" dirty="0">
                <a:effectLst/>
                <a:latin typeface="等线" panose="02010600030101010101" pitchFamily="2" charset="-122"/>
                <a:ea typeface="+mn-ea"/>
                <a:cs typeface="Times New Roman" panose="02020603050405020304" pitchFamily="18" charset="0"/>
              </a:rPr>
              <a:t>方法的几个</a:t>
            </a:r>
            <a:r>
              <a:rPr lang="en-US" altLang="zh-CN" sz="1800" kern="100" dirty="0">
                <a:effectLst/>
                <a:latin typeface="等线" panose="02010600030101010101" pitchFamily="2" charset="-122"/>
                <a:ea typeface="+mn-ea"/>
                <a:cs typeface="Times New Roman" panose="02020603050405020304" pitchFamily="18" charset="0"/>
              </a:rPr>
              <a:t>feature</a:t>
            </a:r>
            <a:r>
              <a:rPr lang="zh-CN" altLang="en-US" sz="1800" kern="100" dirty="0">
                <a:effectLst/>
                <a:latin typeface="等线" panose="02010600030101010101" pitchFamily="2" charset="-122"/>
                <a:ea typeface="+mn-ea"/>
                <a:cs typeface="Times New Roman" panose="02020603050405020304" pitchFamily="18" charset="0"/>
              </a:rPr>
              <a:t>作为</a:t>
            </a:r>
            <a:r>
              <a:rPr lang="en-US" altLang="zh-CN" sz="1800" kern="100" dirty="0">
                <a:effectLst/>
                <a:latin typeface="等线" panose="02010600030101010101" pitchFamily="2" charset="-122"/>
                <a:ea typeface="+mn-ea"/>
                <a:cs typeface="Times New Roman" panose="02020603050405020304" pitchFamily="18" charset="0"/>
              </a:rPr>
              <a:t>reward.</a:t>
            </a:r>
            <a:r>
              <a:rPr lang="zh-CN" altLang="en-US" sz="1800" kern="100" dirty="0">
                <a:effectLst/>
                <a:latin typeface="等线" panose="02010600030101010101" pitchFamily="2" charset="-122"/>
                <a:ea typeface="+mn-ea"/>
                <a:cs typeface="Times New Roman" panose="02020603050405020304" pitchFamily="18" charset="0"/>
              </a:rPr>
              <a:t>例如吃掉对手蛇能够获得很多分数，它就会视吃掉对手蛇为第一任务，比吃掉食物更加重要。可以看一个小例子（放视频）（开始放视频：然后边放边说）可以看到我们的</a:t>
            </a:r>
            <a:r>
              <a:rPr lang="en-US" altLang="zh-CN" sz="1800" kern="100" dirty="0">
                <a:effectLst/>
                <a:latin typeface="等线" panose="02010600030101010101" pitchFamily="2" charset="-122"/>
                <a:ea typeface="+mn-ea"/>
                <a:cs typeface="Times New Roman" panose="02020603050405020304" pitchFamily="18" charset="0"/>
              </a:rPr>
              <a:t>agent</a:t>
            </a:r>
            <a:r>
              <a:rPr lang="zh-CN" altLang="en-US" sz="1800" kern="100" dirty="0">
                <a:effectLst/>
                <a:latin typeface="等线" panose="02010600030101010101" pitchFamily="2" charset="-122"/>
                <a:ea typeface="+mn-ea"/>
                <a:cs typeface="Times New Roman" panose="02020603050405020304" pitchFamily="18" charset="0"/>
              </a:rPr>
              <a:t>，也就是红色的蛇把蓝色的</a:t>
            </a:r>
            <a:r>
              <a:rPr lang="en-US" altLang="zh-CN" sz="1800" kern="100" dirty="0">
                <a:effectLst/>
                <a:latin typeface="等线" panose="02010600030101010101" pitchFamily="2" charset="-122"/>
                <a:ea typeface="+mn-ea"/>
                <a:cs typeface="Times New Roman" panose="02020603050405020304" pitchFamily="18" charset="0"/>
              </a:rPr>
              <a:t>baseline</a:t>
            </a:r>
            <a:r>
              <a:rPr lang="zh-CN" altLang="en-US" sz="1800" kern="100" dirty="0">
                <a:effectLst/>
                <a:latin typeface="等线" panose="02010600030101010101" pitchFamily="2" charset="-122"/>
                <a:ea typeface="+mn-ea"/>
                <a:cs typeface="Times New Roman" panose="02020603050405020304" pitchFamily="18" charset="0"/>
              </a:rPr>
              <a:t>蛇吃掉了，它在吃掉对手蛇上表现较好。这可以体现出神经网络对于复杂任务，比如说击杀其他的蛇的承载能力相比前两种方法强。我们这里之所以运用</a:t>
            </a:r>
            <a:r>
              <a:rPr lang="en-US" altLang="zh-CN" sz="1200" kern="100" dirty="0">
                <a:effectLst/>
                <a:latin typeface="等线" panose="02010600030101010101" pitchFamily="2" charset="-122"/>
                <a:ea typeface="+mn-ea"/>
                <a:cs typeface="Times New Roman" panose="02020603050405020304" pitchFamily="18" charset="0"/>
              </a:rPr>
              <a:t>Q-learning</a:t>
            </a:r>
            <a:r>
              <a:rPr lang="zh-CN" altLang="en-US" sz="1200" kern="100" dirty="0">
                <a:effectLst/>
                <a:latin typeface="等线" panose="02010600030101010101" pitchFamily="2" charset="-122"/>
                <a:ea typeface="+mn-ea"/>
                <a:cs typeface="Times New Roman" panose="02020603050405020304" pitchFamily="18" charset="0"/>
              </a:rPr>
              <a:t>的几个</a:t>
            </a:r>
            <a:r>
              <a:rPr lang="en-US" altLang="zh-CN" sz="1200" kern="100" dirty="0">
                <a:effectLst/>
                <a:latin typeface="等线" panose="02010600030101010101" pitchFamily="2" charset="-122"/>
                <a:ea typeface="+mn-ea"/>
                <a:cs typeface="Times New Roman" panose="02020603050405020304" pitchFamily="18" charset="0"/>
              </a:rPr>
              <a:t>feature</a:t>
            </a:r>
            <a:r>
              <a:rPr lang="zh-CN" altLang="en-US" sz="1200" kern="100" dirty="0">
                <a:effectLst/>
                <a:latin typeface="等线" panose="02010600030101010101" pitchFamily="2" charset="-122"/>
                <a:ea typeface="+mn-ea"/>
                <a:cs typeface="Times New Roman" panose="02020603050405020304" pitchFamily="18" charset="0"/>
              </a:rPr>
              <a:t>作为</a:t>
            </a:r>
            <a:r>
              <a:rPr lang="en-US" altLang="zh-CN" sz="1200" kern="100" dirty="0">
                <a:effectLst/>
                <a:latin typeface="等线" panose="02010600030101010101" pitchFamily="2" charset="-122"/>
                <a:ea typeface="+mn-ea"/>
                <a:cs typeface="Times New Roman" panose="02020603050405020304" pitchFamily="18" charset="0"/>
              </a:rPr>
              <a:t>reward</a:t>
            </a:r>
            <a:r>
              <a:rPr lang="zh-CN" altLang="en-US" sz="1200" kern="100" dirty="0">
                <a:effectLst/>
                <a:latin typeface="等线" panose="02010600030101010101" pitchFamily="2" charset="-122"/>
                <a:ea typeface="+mn-ea"/>
                <a:cs typeface="Times New Roman" panose="02020603050405020304" pitchFamily="18" charset="0"/>
              </a:rPr>
              <a:t>，是因为如果只使用游戏设置的</a:t>
            </a:r>
            <a:r>
              <a:rPr lang="en-US" altLang="zh-CN" sz="1200" kern="100" dirty="0">
                <a:effectLst/>
                <a:latin typeface="等线" panose="02010600030101010101" pitchFamily="2" charset="-122"/>
                <a:ea typeface="+mn-ea"/>
                <a:cs typeface="Times New Roman" panose="02020603050405020304" pitchFamily="18" charset="0"/>
              </a:rPr>
              <a:t>reward</a:t>
            </a:r>
            <a:r>
              <a:rPr lang="zh-CN" altLang="en-US" sz="1200" kern="100" dirty="0">
                <a:effectLst/>
                <a:latin typeface="等线" panose="02010600030101010101" pitchFamily="2" charset="-122"/>
                <a:ea typeface="+mn-ea"/>
                <a:cs typeface="Times New Roman" panose="02020603050405020304" pitchFamily="18" charset="0"/>
              </a:rPr>
              <a:t>，吃到食物的时候</a:t>
            </a:r>
            <a:r>
              <a:rPr lang="en-US" altLang="zh-CN" sz="1200" kern="100" dirty="0">
                <a:effectLst/>
                <a:latin typeface="等线" panose="02010600030101010101" pitchFamily="2" charset="-122"/>
                <a:ea typeface="+mn-ea"/>
                <a:cs typeface="Times New Roman" panose="02020603050405020304" pitchFamily="18" charset="0"/>
              </a:rPr>
              <a:t>+1</a:t>
            </a:r>
            <a:r>
              <a:rPr lang="zh-CN" altLang="en-US" sz="1200" kern="100" dirty="0">
                <a:effectLst/>
                <a:latin typeface="等线" panose="02010600030101010101" pitchFamily="2" charset="-122"/>
                <a:ea typeface="+mn-ea"/>
                <a:cs typeface="Times New Roman" panose="02020603050405020304" pitchFamily="18" charset="0"/>
              </a:rPr>
              <a:t>，那么它要经过很长时间才能够学到东西，在吃到食物前无法一直乱走，在吃到食物后因为吃到食物的奖励很低所以也乱走。</a:t>
            </a:r>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15</a:t>
            </a:fld>
            <a:endParaRPr lang="zh-CN" altLang="en-US"/>
          </a:p>
        </p:txBody>
      </p:sp>
    </p:spTree>
    <p:extLst>
      <p:ext uri="{BB962C8B-B14F-4D97-AF65-F5344CB8AC3E}">
        <p14:creationId xmlns:p14="http://schemas.microsoft.com/office/powerpoint/2010/main" val="5982505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minimax:pros</a:t>
            </a:r>
            <a:r>
              <a:rPr lang="en-US" altLang="zh-CN" dirty="0"/>
              <a:t>:</a:t>
            </a:r>
            <a:r>
              <a:rPr lang="zh-CN" altLang="en-US" dirty="0"/>
              <a:t>能够递归求解，避免陷入死局 </a:t>
            </a:r>
            <a:r>
              <a:rPr lang="en-US" altLang="zh-CN" dirty="0"/>
              <a:t>cons</a:t>
            </a:r>
            <a:r>
              <a:rPr lang="zh-CN" altLang="en-US" dirty="0"/>
              <a:t>：耗时久，对对手要求高</a:t>
            </a:r>
            <a:r>
              <a:rPr lang="en-US" altLang="zh-CN" dirty="0"/>
              <a:t>feature-based </a:t>
            </a:r>
            <a:r>
              <a:rPr lang="en-US" altLang="zh-CN" dirty="0" err="1"/>
              <a:t>Qlearning</a:t>
            </a:r>
            <a:r>
              <a:rPr lang="zh-CN" altLang="en-US" dirty="0"/>
              <a:t>：</a:t>
            </a:r>
            <a:r>
              <a:rPr lang="en-US" altLang="zh-CN" dirty="0"/>
              <a:t>pros:</a:t>
            </a:r>
            <a:r>
              <a:rPr lang="zh-CN" altLang="en-US" dirty="0"/>
              <a:t>训练速度快</a:t>
            </a:r>
            <a:r>
              <a:rPr lang="en-US" altLang="zh-CN" dirty="0"/>
              <a:t>cons</a:t>
            </a:r>
            <a:r>
              <a:rPr lang="zh-CN" altLang="en-US" dirty="0"/>
              <a:t>：模型简单，不能承载太复杂的任务</a:t>
            </a:r>
            <a:r>
              <a:rPr lang="en-US" altLang="zh-CN" dirty="0"/>
              <a:t>MLP</a:t>
            </a:r>
            <a:r>
              <a:rPr lang="zh-CN" altLang="en-US" dirty="0"/>
              <a:t>：</a:t>
            </a:r>
            <a:r>
              <a:rPr lang="en-US" altLang="zh-CN" dirty="0"/>
              <a:t>pros</a:t>
            </a:r>
            <a:r>
              <a:rPr lang="zh-CN" altLang="en-US" dirty="0"/>
              <a:t>：承担复杂任务</a:t>
            </a:r>
            <a:r>
              <a:rPr lang="en-US" altLang="zh-CN" dirty="0"/>
              <a:t>cons</a:t>
            </a:r>
            <a:r>
              <a:rPr lang="zh-CN" altLang="en-US" dirty="0"/>
              <a:t>：收敛速度慢，对参数敏感，不稳定</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16</a:t>
            </a:fld>
            <a:endParaRPr lang="zh-CN" altLang="en-US"/>
          </a:p>
        </p:txBody>
      </p:sp>
    </p:spTree>
    <p:extLst>
      <p:ext uri="{BB962C8B-B14F-4D97-AF65-F5344CB8AC3E}">
        <p14:creationId xmlns:p14="http://schemas.microsoft.com/office/powerpoint/2010/main" val="36142175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除了</a:t>
            </a:r>
            <a:r>
              <a:rPr lang="en-US" altLang="zh-CN" dirty="0"/>
              <a:t>feature-base Q-learning </a:t>
            </a:r>
            <a:r>
              <a:rPr lang="zh-CN" altLang="en-US" dirty="0"/>
              <a:t>之外，我们希望能拓展</a:t>
            </a:r>
            <a:r>
              <a:rPr lang="en-US" altLang="zh-CN" dirty="0"/>
              <a:t>DQN</a:t>
            </a:r>
            <a:r>
              <a:rPr lang="zh-CN" altLang="en-US" dirty="0"/>
              <a:t>方法</a:t>
            </a:r>
            <a:endParaRPr lang="en-US" altLang="zh-CN" dirty="0"/>
          </a:p>
          <a:p>
            <a:endParaRPr lang="en-US" altLang="zh-CN" dirty="0"/>
          </a:p>
          <a:p>
            <a:r>
              <a:rPr lang="en-US" altLang="zh-CN" dirty="0"/>
              <a:t>DQN</a:t>
            </a:r>
            <a:r>
              <a:rPr lang="zh-CN" altLang="en-US" dirty="0"/>
              <a:t>使用神经网络拓展</a:t>
            </a:r>
            <a:r>
              <a:rPr lang="en-US" altLang="zh-CN" dirty="0"/>
              <a:t>Q-learning</a:t>
            </a:r>
            <a:r>
              <a:rPr lang="zh-CN" altLang="en-US" dirty="0"/>
              <a:t>，它读取数据的方式能能优化震荡问题</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17</a:t>
            </a:fld>
            <a:endParaRPr lang="zh-CN" altLang="en-US"/>
          </a:p>
        </p:txBody>
      </p:sp>
    </p:spTree>
    <p:extLst>
      <p:ext uri="{BB962C8B-B14F-4D97-AF65-F5344CB8AC3E}">
        <p14:creationId xmlns:p14="http://schemas.microsoft.com/office/powerpoint/2010/main" val="37786245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在这里我们为了保持网络的稳定性，引入了特殊设计，防止震荡和发散</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18</a:t>
            </a:fld>
            <a:endParaRPr lang="zh-CN" altLang="en-US"/>
          </a:p>
        </p:txBody>
      </p:sp>
    </p:spTree>
    <p:extLst>
      <p:ext uri="{BB962C8B-B14F-4D97-AF65-F5344CB8AC3E}">
        <p14:creationId xmlns:p14="http://schemas.microsoft.com/office/powerpoint/2010/main" val="38014067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每次选择动作时，我们以</a:t>
            </a:r>
            <a:r>
              <a:rPr lang="el-GR" altLang="zh-CN" sz="1200" b="0" i="0" kern="1200" dirty="0">
                <a:solidFill>
                  <a:schemeClr val="tx1"/>
                </a:solidFill>
                <a:effectLst/>
                <a:latin typeface="+mn-lt"/>
                <a:ea typeface="+mn-ea"/>
                <a:cs typeface="+mn-cs"/>
              </a:rPr>
              <a:t>ε</a:t>
            </a:r>
            <a:r>
              <a:rPr lang="zh-CN" altLang="en-US" sz="1200" b="0" i="0" kern="1200" dirty="0">
                <a:solidFill>
                  <a:schemeClr val="tx1"/>
                </a:solidFill>
                <a:effectLst/>
                <a:latin typeface="+mn-lt"/>
                <a:ea typeface="+mn-ea"/>
                <a:cs typeface="+mn-cs"/>
              </a:rPr>
              <a:t>概率随机移动，以</a:t>
            </a:r>
            <a:r>
              <a:rPr lang="en-US" altLang="zh-CN" sz="1200" b="0" i="0" kern="1200" dirty="0">
                <a:solidFill>
                  <a:schemeClr val="tx1"/>
                </a:solidFill>
                <a:effectLst/>
                <a:latin typeface="+mn-lt"/>
                <a:ea typeface="+mn-ea"/>
                <a:cs typeface="+mn-cs"/>
              </a:rPr>
              <a:t>1-</a:t>
            </a:r>
            <a:r>
              <a:rPr lang="el-GR" altLang="zh-CN" sz="1200" b="0" i="0" kern="1200" dirty="0">
                <a:solidFill>
                  <a:schemeClr val="tx1"/>
                </a:solidFill>
                <a:effectLst/>
                <a:latin typeface="+mn-lt"/>
                <a:ea typeface="+mn-ea"/>
                <a:cs typeface="+mn-cs"/>
              </a:rPr>
              <a:t>ε</a:t>
            </a:r>
            <a:r>
              <a:rPr lang="zh-CN" altLang="en-US" sz="1200" b="0" i="0" kern="1200" dirty="0">
                <a:solidFill>
                  <a:schemeClr val="tx1"/>
                </a:solidFill>
                <a:effectLst/>
                <a:latin typeface="+mn-lt"/>
                <a:ea typeface="+mn-ea"/>
                <a:cs typeface="+mn-cs"/>
              </a:rPr>
              <a:t>概率选择</a:t>
            </a:r>
            <a:r>
              <a:rPr lang="en-US" altLang="zh-CN" sz="1200" b="0" i="0" kern="1200" dirty="0">
                <a:solidFill>
                  <a:schemeClr val="tx1"/>
                </a:solidFill>
                <a:effectLst/>
                <a:latin typeface="+mn-lt"/>
                <a:ea typeface="+mn-ea"/>
                <a:cs typeface="+mn-cs"/>
              </a:rPr>
              <a:t>Q</a:t>
            </a:r>
            <a:r>
              <a:rPr lang="zh-CN" altLang="en-US" sz="1200" b="0" i="0" kern="1200" dirty="0">
                <a:solidFill>
                  <a:schemeClr val="tx1"/>
                </a:solidFill>
                <a:effectLst/>
                <a:latin typeface="+mn-lt"/>
                <a:ea typeface="+mn-ea"/>
                <a:cs typeface="+mn-cs"/>
              </a:rPr>
              <a:t>网络打分最高的行动</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然后，动作经验存储在重放缓冲区中，然后我们从中随机采样小批次经验，这可以打破连续样本的相关性</a:t>
            </a:r>
          </a:p>
          <a:p>
            <a:r>
              <a:rPr lang="zh-CN" altLang="en-US" sz="1200" b="0" i="0" kern="1200" dirty="0">
                <a:solidFill>
                  <a:schemeClr val="tx1"/>
                </a:solidFill>
                <a:effectLst/>
                <a:latin typeface="+mn-lt"/>
                <a:ea typeface="+mn-ea"/>
                <a:cs typeface="+mn-cs"/>
              </a:rPr>
              <a:t>计算损失时，</a:t>
            </a:r>
            <a:r>
              <a:rPr lang="en-US" altLang="zh-CN" sz="1200" b="0" i="0" kern="1200" dirty="0">
                <a:solidFill>
                  <a:schemeClr val="tx1"/>
                </a:solidFill>
                <a:effectLst/>
                <a:latin typeface="+mn-lt"/>
                <a:ea typeface="+mn-ea"/>
                <a:cs typeface="+mn-cs"/>
              </a:rPr>
              <a:t>LOSS=</a:t>
            </a:r>
            <a:r>
              <a:rPr lang="zh-CN" altLang="en-US" sz="1200" b="0" i="0" kern="1200" dirty="0">
                <a:solidFill>
                  <a:schemeClr val="tx1"/>
                </a:solidFill>
                <a:effectLst/>
                <a:latin typeface="+mn-lt"/>
                <a:ea typeface="+mn-ea"/>
                <a:cs typeface="+mn-cs"/>
              </a:rPr>
              <a:t>预测 </a:t>
            </a:r>
            <a:r>
              <a:rPr lang="en-US" altLang="zh-CN" sz="1200" b="0" i="0" kern="1200" dirty="0">
                <a:solidFill>
                  <a:schemeClr val="tx1"/>
                </a:solidFill>
                <a:effectLst/>
                <a:latin typeface="+mn-lt"/>
                <a:ea typeface="+mn-ea"/>
                <a:cs typeface="+mn-cs"/>
              </a:rPr>
              <a:t>Q </a:t>
            </a:r>
            <a:r>
              <a:rPr lang="zh-CN" altLang="en-US" sz="1200" b="0" i="0" kern="1200" dirty="0">
                <a:solidFill>
                  <a:schemeClr val="tx1"/>
                </a:solidFill>
                <a:effectLst/>
                <a:latin typeface="+mn-lt"/>
                <a:ea typeface="+mn-ea"/>
                <a:cs typeface="+mn-cs"/>
              </a:rPr>
              <a:t>值和目标 </a:t>
            </a:r>
            <a:r>
              <a:rPr lang="en-US" altLang="zh-CN" sz="1200" b="0" i="0" kern="1200" dirty="0">
                <a:solidFill>
                  <a:schemeClr val="tx1"/>
                </a:solidFill>
                <a:effectLst/>
                <a:latin typeface="+mn-lt"/>
                <a:ea typeface="+mn-ea"/>
                <a:cs typeface="+mn-cs"/>
              </a:rPr>
              <a:t>Q </a:t>
            </a:r>
            <a:r>
              <a:rPr lang="zh-CN" altLang="en-US" sz="1200" b="0" i="0" kern="1200" dirty="0">
                <a:solidFill>
                  <a:schemeClr val="tx1"/>
                </a:solidFill>
                <a:effectLst/>
                <a:latin typeface="+mn-lt"/>
                <a:ea typeface="+mn-ea"/>
                <a:cs typeface="+mn-cs"/>
              </a:rPr>
              <a:t>值 </a:t>
            </a:r>
            <a:r>
              <a:rPr lang="en-US" altLang="zh-CN" sz="1200" b="0" i="0" kern="1200" dirty="0">
                <a:solidFill>
                  <a:schemeClr val="tx1"/>
                </a:solidFill>
                <a:effectLst/>
                <a:latin typeface="+mn-lt"/>
                <a:ea typeface="+mn-ea"/>
                <a:cs typeface="+mn-cs"/>
              </a:rPr>
              <a:t>– Q* </a:t>
            </a:r>
            <a:r>
              <a:rPr lang="zh-CN" altLang="en-US" sz="1200" b="0" i="0" kern="1200" dirty="0">
                <a:solidFill>
                  <a:schemeClr val="tx1"/>
                </a:solidFill>
                <a:effectLst/>
                <a:latin typeface="+mn-lt"/>
                <a:ea typeface="+mn-ea"/>
                <a:cs typeface="+mn-cs"/>
              </a:rPr>
              <a:t>的均方误差。</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这基本上是一个回归问题。</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除此之外，我们还引入了</a:t>
            </a:r>
            <a:r>
              <a:rPr lang="en-US" altLang="zh-CN" sz="1200" b="0" i="0" kern="1200" dirty="0">
                <a:solidFill>
                  <a:schemeClr val="tx1"/>
                </a:solidFill>
                <a:effectLst/>
                <a:latin typeface="+mn-lt"/>
                <a:ea typeface="+mn-ea"/>
                <a:cs typeface="+mn-cs"/>
              </a:rPr>
              <a:t>decay-</a:t>
            </a:r>
            <a:r>
              <a:rPr lang="el-GR" altLang="zh-CN" sz="1200" b="0" i="0" kern="1200" dirty="0">
                <a:solidFill>
                  <a:schemeClr val="tx1"/>
                </a:solidFill>
                <a:effectLst/>
                <a:latin typeface="+mn-lt"/>
                <a:ea typeface="+mn-ea"/>
                <a:cs typeface="+mn-cs"/>
              </a:rPr>
              <a:t>ε</a:t>
            </a:r>
            <a:r>
              <a:rPr lang="en-US" altLang="zh-CN" sz="1200" b="0" i="0" kern="1200" dirty="0">
                <a:solidFill>
                  <a:schemeClr val="tx1"/>
                </a:solidFill>
                <a:effectLst/>
                <a:latin typeface="+mn-lt"/>
                <a:ea typeface="+mn-ea"/>
                <a:cs typeface="+mn-cs"/>
              </a:rPr>
              <a:t> greedy</a:t>
            </a:r>
            <a:r>
              <a:rPr lang="zh-CN" altLang="en-US" sz="1200" b="0" i="0" kern="1200" dirty="0">
                <a:solidFill>
                  <a:schemeClr val="tx1"/>
                </a:solidFill>
                <a:effectLst/>
                <a:latin typeface="+mn-lt"/>
                <a:ea typeface="+mn-ea"/>
                <a:cs typeface="+mn-cs"/>
              </a:rPr>
              <a:t>方法，以增加前期的</a:t>
            </a:r>
            <a:r>
              <a:rPr lang="en-US" altLang="zh-CN" sz="1200" b="0" i="0" kern="1200" dirty="0">
                <a:solidFill>
                  <a:schemeClr val="tx1"/>
                </a:solidFill>
                <a:effectLst/>
                <a:latin typeface="+mn-lt"/>
                <a:ea typeface="+mn-ea"/>
                <a:cs typeface="+mn-cs"/>
              </a:rPr>
              <a:t>exploration</a:t>
            </a:r>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8E831F93-DC01-482F-AB5B-F81885DA7991}" type="slidenum">
              <a:rPr lang="zh-CN" altLang="en-US" smtClean="0"/>
              <a:t>19</a:t>
            </a:fld>
            <a:endParaRPr lang="zh-CN" altLang="en-US"/>
          </a:p>
        </p:txBody>
      </p:sp>
    </p:spTree>
    <p:extLst>
      <p:ext uri="{BB962C8B-B14F-4D97-AF65-F5344CB8AC3E}">
        <p14:creationId xmlns:p14="http://schemas.microsoft.com/office/powerpoint/2010/main" val="2511028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我们的游戏原型是线上多人对抗游戏贪吃蛇大作战</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2</a:t>
            </a:fld>
            <a:endParaRPr lang="zh-CN" altLang="en-US"/>
          </a:p>
        </p:txBody>
      </p:sp>
    </p:spTree>
    <p:extLst>
      <p:ext uri="{BB962C8B-B14F-4D97-AF65-F5344CB8AC3E}">
        <p14:creationId xmlns:p14="http://schemas.microsoft.com/office/powerpoint/2010/main" val="3652029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每次选择动作时，我们以</a:t>
            </a:r>
            <a:r>
              <a:rPr lang="el-GR" altLang="zh-CN" sz="1200" b="0" i="0" kern="1200" dirty="0">
                <a:solidFill>
                  <a:schemeClr val="tx1"/>
                </a:solidFill>
                <a:effectLst/>
                <a:latin typeface="+mn-lt"/>
                <a:ea typeface="+mn-ea"/>
                <a:cs typeface="+mn-cs"/>
              </a:rPr>
              <a:t>ε</a:t>
            </a:r>
            <a:r>
              <a:rPr lang="zh-CN" altLang="en-US" sz="1200" b="0" i="0" kern="1200" dirty="0">
                <a:solidFill>
                  <a:schemeClr val="tx1"/>
                </a:solidFill>
                <a:effectLst/>
                <a:latin typeface="+mn-lt"/>
                <a:ea typeface="+mn-ea"/>
                <a:cs typeface="+mn-cs"/>
              </a:rPr>
              <a:t>概率随机移动，以</a:t>
            </a:r>
            <a:r>
              <a:rPr lang="en-US" altLang="zh-CN" sz="1200" b="0" i="0" kern="1200" dirty="0">
                <a:solidFill>
                  <a:schemeClr val="tx1"/>
                </a:solidFill>
                <a:effectLst/>
                <a:latin typeface="+mn-lt"/>
                <a:ea typeface="+mn-ea"/>
                <a:cs typeface="+mn-cs"/>
              </a:rPr>
              <a:t>1-</a:t>
            </a:r>
            <a:r>
              <a:rPr lang="el-GR" altLang="zh-CN" sz="1200" b="0" i="0" kern="1200" dirty="0">
                <a:solidFill>
                  <a:schemeClr val="tx1"/>
                </a:solidFill>
                <a:effectLst/>
                <a:latin typeface="+mn-lt"/>
                <a:ea typeface="+mn-ea"/>
                <a:cs typeface="+mn-cs"/>
              </a:rPr>
              <a:t>ε</a:t>
            </a:r>
            <a:r>
              <a:rPr lang="zh-CN" altLang="en-US" sz="1200" b="0" i="0" kern="1200" dirty="0">
                <a:solidFill>
                  <a:schemeClr val="tx1"/>
                </a:solidFill>
                <a:effectLst/>
                <a:latin typeface="+mn-lt"/>
                <a:ea typeface="+mn-ea"/>
                <a:cs typeface="+mn-cs"/>
              </a:rPr>
              <a:t>概率选择</a:t>
            </a:r>
            <a:r>
              <a:rPr lang="en-US" altLang="zh-CN" sz="1200" b="0" i="0" kern="1200" dirty="0">
                <a:solidFill>
                  <a:schemeClr val="tx1"/>
                </a:solidFill>
                <a:effectLst/>
                <a:latin typeface="+mn-lt"/>
                <a:ea typeface="+mn-ea"/>
                <a:cs typeface="+mn-cs"/>
              </a:rPr>
              <a:t>Q</a:t>
            </a:r>
            <a:r>
              <a:rPr lang="zh-CN" altLang="en-US" sz="1200" b="0" i="0" kern="1200" dirty="0">
                <a:solidFill>
                  <a:schemeClr val="tx1"/>
                </a:solidFill>
                <a:effectLst/>
                <a:latin typeface="+mn-lt"/>
                <a:ea typeface="+mn-ea"/>
                <a:cs typeface="+mn-cs"/>
              </a:rPr>
              <a:t>网络打分最高的行动</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然后，动作经验存储在重放缓冲区中，然后我们从中随机采样小批次经验，这可以打破连续样本的相关性</a:t>
            </a:r>
          </a:p>
          <a:p>
            <a:r>
              <a:rPr lang="zh-CN" altLang="en-US" sz="1200" b="0" i="0" kern="1200" dirty="0">
                <a:solidFill>
                  <a:schemeClr val="tx1"/>
                </a:solidFill>
                <a:effectLst/>
                <a:latin typeface="+mn-lt"/>
                <a:ea typeface="+mn-ea"/>
                <a:cs typeface="+mn-cs"/>
              </a:rPr>
              <a:t>计算损失时，</a:t>
            </a:r>
            <a:r>
              <a:rPr lang="en-US" altLang="zh-CN" sz="1200" b="0" i="0" kern="1200" dirty="0">
                <a:solidFill>
                  <a:schemeClr val="tx1"/>
                </a:solidFill>
                <a:effectLst/>
                <a:latin typeface="+mn-lt"/>
                <a:ea typeface="+mn-ea"/>
                <a:cs typeface="+mn-cs"/>
              </a:rPr>
              <a:t>LOSS=</a:t>
            </a:r>
            <a:r>
              <a:rPr lang="zh-CN" altLang="en-US" sz="1200" b="0" i="0" kern="1200" dirty="0">
                <a:solidFill>
                  <a:schemeClr val="tx1"/>
                </a:solidFill>
                <a:effectLst/>
                <a:latin typeface="+mn-lt"/>
                <a:ea typeface="+mn-ea"/>
                <a:cs typeface="+mn-cs"/>
              </a:rPr>
              <a:t>预测 </a:t>
            </a:r>
            <a:r>
              <a:rPr lang="en-US" altLang="zh-CN" sz="1200" b="0" i="0" kern="1200" dirty="0">
                <a:solidFill>
                  <a:schemeClr val="tx1"/>
                </a:solidFill>
                <a:effectLst/>
                <a:latin typeface="+mn-lt"/>
                <a:ea typeface="+mn-ea"/>
                <a:cs typeface="+mn-cs"/>
              </a:rPr>
              <a:t>Q </a:t>
            </a:r>
            <a:r>
              <a:rPr lang="zh-CN" altLang="en-US" sz="1200" b="0" i="0" kern="1200" dirty="0">
                <a:solidFill>
                  <a:schemeClr val="tx1"/>
                </a:solidFill>
                <a:effectLst/>
                <a:latin typeface="+mn-lt"/>
                <a:ea typeface="+mn-ea"/>
                <a:cs typeface="+mn-cs"/>
              </a:rPr>
              <a:t>值和目标 </a:t>
            </a:r>
            <a:r>
              <a:rPr lang="en-US" altLang="zh-CN" sz="1200" b="0" i="0" kern="1200" dirty="0">
                <a:solidFill>
                  <a:schemeClr val="tx1"/>
                </a:solidFill>
                <a:effectLst/>
                <a:latin typeface="+mn-lt"/>
                <a:ea typeface="+mn-ea"/>
                <a:cs typeface="+mn-cs"/>
              </a:rPr>
              <a:t>Q </a:t>
            </a:r>
            <a:r>
              <a:rPr lang="zh-CN" altLang="en-US" sz="1200" b="0" i="0" kern="1200" dirty="0">
                <a:solidFill>
                  <a:schemeClr val="tx1"/>
                </a:solidFill>
                <a:effectLst/>
                <a:latin typeface="+mn-lt"/>
                <a:ea typeface="+mn-ea"/>
                <a:cs typeface="+mn-cs"/>
              </a:rPr>
              <a:t>值 </a:t>
            </a:r>
            <a:r>
              <a:rPr lang="en-US" altLang="zh-CN" sz="1200" b="0" i="0" kern="1200" dirty="0">
                <a:solidFill>
                  <a:schemeClr val="tx1"/>
                </a:solidFill>
                <a:effectLst/>
                <a:latin typeface="+mn-lt"/>
                <a:ea typeface="+mn-ea"/>
                <a:cs typeface="+mn-cs"/>
              </a:rPr>
              <a:t>– Q* </a:t>
            </a:r>
            <a:r>
              <a:rPr lang="zh-CN" altLang="en-US" sz="1200" b="0" i="0" kern="1200" dirty="0">
                <a:solidFill>
                  <a:schemeClr val="tx1"/>
                </a:solidFill>
                <a:effectLst/>
                <a:latin typeface="+mn-lt"/>
                <a:ea typeface="+mn-ea"/>
                <a:cs typeface="+mn-cs"/>
              </a:rPr>
              <a:t>的均方误差。</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这基本上是一个回归问题。</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除此之外，我们还引入了</a:t>
            </a:r>
            <a:r>
              <a:rPr lang="en-US" altLang="zh-CN" sz="1200" b="0" i="0" kern="1200" dirty="0">
                <a:solidFill>
                  <a:schemeClr val="tx1"/>
                </a:solidFill>
                <a:effectLst/>
                <a:latin typeface="+mn-lt"/>
                <a:ea typeface="+mn-ea"/>
                <a:cs typeface="+mn-cs"/>
              </a:rPr>
              <a:t>decay-</a:t>
            </a:r>
            <a:r>
              <a:rPr lang="el-GR" altLang="zh-CN" sz="1200" b="0" i="0" kern="1200" dirty="0">
                <a:solidFill>
                  <a:schemeClr val="tx1"/>
                </a:solidFill>
                <a:effectLst/>
                <a:latin typeface="+mn-lt"/>
                <a:ea typeface="+mn-ea"/>
                <a:cs typeface="+mn-cs"/>
              </a:rPr>
              <a:t>ε</a:t>
            </a:r>
            <a:r>
              <a:rPr lang="en-US" altLang="zh-CN" sz="1200" b="0" i="0" kern="1200" dirty="0">
                <a:solidFill>
                  <a:schemeClr val="tx1"/>
                </a:solidFill>
                <a:effectLst/>
                <a:latin typeface="+mn-lt"/>
                <a:ea typeface="+mn-ea"/>
                <a:cs typeface="+mn-cs"/>
              </a:rPr>
              <a:t> greedy</a:t>
            </a:r>
            <a:r>
              <a:rPr lang="zh-CN" altLang="en-US" sz="1200" b="0" i="0" kern="1200" dirty="0">
                <a:solidFill>
                  <a:schemeClr val="tx1"/>
                </a:solidFill>
                <a:effectLst/>
                <a:latin typeface="+mn-lt"/>
                <a:ea typeface="+mn-ea"/>
                <a:cs typeface="+mn-cs"/>
              </a:rPr>
              <a:t>方法，以增加前期的</a:t>
            </a:r>
            <a:r>
              <a:rPr lang="en-US" altLang="zh-CN" sz="1200" b="0" i="0" kern="1200" dirty="0">
                <a:solidFill>
                  <a:schemeClr val="tx1"/>
                </a:solidFill>
                <a:effectLst/>
                <a:latin typeface="+mn-lt"/>
                <a:ea typeface="+mn-ea"/>
                <a:cs typeface="+mn-cs"/>
              </a:rPr>
              <a:t>exploration</a:t>
            </a:r>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8E831F93-DC01-482F-AB5B-F81885DA7991}" type="slidenum">
              <a:rPr lang="zh-CN" altLang="en-US" smtClean="0"/>
              <a:t>20</a:t>
            </a:fld>
            <a:endParaRPr lang="zh-CN" altLang="en-US"/>
          </a:p>
        </p:txBody>
      </p:sp>
    </p:spTree>
    <p:extLst>
      <p:ext uri="{BB962C8B-B14F-4D97-AF65-F5344CB8AC3E}">
        <p14:creationId xmlns:p14="http://schemas.microsoft.com/office/powerpoint/2010/main" val="39877744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每次选择动作时，我们以</a:t>
            </a:r>
            <a:r>
              <a:rPr lang="el-GR" altLang="zh-CN" sz="1200" b="0" i="0" kern="1200" dirty="0">
                <a:solidFill>
                  <a:schemeClr val="tx1"/>
                </a:solidFill>
                <a:effectLst/>
                <a:latin typeface="+mn-lt"/>
                <a:ea typeface="+mn-ea"/>
                <a:cs typeface="+mn-cs"/>
              </a:rPr>
              <a:t>ε</a:t>
            </a:r>
            <a:r>
              <a:rPr lang="zh-CN" altLang="en-US" sz="1200" b="0" i="0" kern="1200" dirty="0">
                <a:solidFill>
                  <a:schemeClr val="tx1"/>
                </a:solidFill>
                <a:effectLst/>
                <a:latin typeface="+mn-lt"/>
                <a:ea typeface="+mn-ea"/>
                <a:cs typeface="+mn-cs"/>
              </a:rPr>
              <a:t>概率随机移动，以</a:t>
            </a:r>
            <a:r>
              <a:rPr lang="en-US" altLang="zh-CN" sz="1200" b="0" i="0" kern="1200" dirty="0">
                <a:solidFill>
                  <a:schemeClr val="tx1"/>
                </a:solidFill>
                <a:effectLst/>
                <a:latin typeface="+mn-lt"/>
                <a:ea typeface="+mn-ea"/>
                <a:cs typeface="+mn-cs"/>
              </a:rPr>
              <a:t>1-</a:t>
            </a:r>
            <a:r>
              <a:rPr lang="el-GR" altLang="zh-CN" sz="1200" b="0" i="0" kern="1200" dirty="0">
                <a:solidFill>
                  <a:schemeClr val="tx1"/>
                </a:solidFill>
                <a:effectLst/>
                <a:latin typeface="+mn-lt"/>
                <a:ea typeface="+mn-ea"/>
                <a:cs typeface="+mn-cs"/>
              </a:rPr>
              <a:t>ε</a:t>
            </a:r>
            <a:r>
              <a:rPr lang="zh-CN" altLang="en-US" sz="1200" b="0" i="0" kern="1200" dirty="0">
                <a:solidFill>
                  <a:schemeClr val="tx1"/>
                </a:solidFill>
                <a:effectLst/>
                <a:latin typeface="+mn-lt"/>
                <a:ea typeface="+mn-ea"/>
                <a:cs typeface="+mn-cs"/>
              </a:rPr>
              <a:t>概率选择</a:t>
            </a:r>
            <a:r>
              <a:rPr lang="en-US" altLang="zh-CN" sz="1200" b="0" i="0" kern="1200" dirty="0">
                <a:solidFill>
                  <a:schemeClr val="tx1"/>
                </a:solidFill>
                <a:effectLst/>
                <a:latin typeface="+mn-lt"/>
                <a:ea typeface="+mn-ea"/>
                <a:cs typeface="+mn-cs"/>
              </a:rPr>
              <a:t>Q</a:t>
            </a:r>
            <a:r>
              <a:rPr lang="zh-CN" altLang="en-US" sz="1200" b="0" i="0" kern="1200" dirty="0">
                <a:solidFill>
                  <a:schemeClr val="tx1"/>
                </a:solidFill>
                <a:effectLst/>
                <a:latin typeface="+mn-lt"/>
                <a:ea typeface="+mn-ea"/>
                <a:cs typeface="+mn-cs"/>
              </a:rPr>
              <a:t>网络打分最高的行动</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然后，动作经验存储在重放缓冲区中，然后我们从中随机采样小批次经验，这可以打破连续样本的相关性</a:t>
            </a:r>
          </a:p>
          <a:p>
            <a:r>
              <a:rPr lang="zh-CN" altLang="en-US" sz="1200" b="0" i="0" kern="1200" dirty="0">
                <a:solidFill>
                  <a:schemeClr val="tx1"/>
                </a:solidFill>
                <a:effectLst/>
                <a:latin typeface="+mn-lt"/>
                <a:ea typeface="+mn-ea"/>
                <a:cs typeface="+mn-cs"/>
              </a:rPr>
              <a:t>计算损失时，</a:t>
            </a:r>
            <a:r>
              <a:rPr lang="en-US" altLang="zh-CN" sz="1200" b="0" i="0" kern="1200" dirty="0">
                <a:solidFill>
                  <a:schemeClr val="tx1"/>
                </a:solidFill>
                <a:effectLst/>
                <a:latin typeface="+mn-lt"/>
                <a:ea typeface="+mn-ea"/>
                <a:cs typeface="+mn-cs"/>
              </a:rPr>
              <a:t>LOSS=</a:t>
            </a:r>
            <a:r>
              <a:rPr lang="zh-CN" altLang="en-US" sz="1200" b="0" i="0" kern="1200" dirty="0">
                <a:solidFill>
                  <a:schemeClr val="tx1"/>
                </a:solidFill>
                <a:effectLst/>
                <a:latin typeface="+mn-lt"/>
                <a:ea typeface="+mn-ea"/>
                <a:cs typeface="+mn-cs"/>
              </a:rPr>
              <a:t>预测 </a:t>
            </a:r>
            <a:r>
              <a:rPr lang="en-US" altLang="zh-CN" sz="1200" b="0" i="0" kern="1200" dirty="0">
                <a:solidFill>
                  <a:schemeClr val="tx1"/>
                </a:solidFill>
                <a:effectLst/>
                <a:latin typeface="+mn-lt"/>
                <a:ea typeface="+mn-ea"/>
                <a:cs typeface="+mn-cs"/>
              </a:rPr>
              <a:t>Q </a:t>
            </a:r>
            <a:r>
              <a:rPr lang="zh-CN" altLang="en-US" sz="1200" b="0" i="0" kern="1200" dirty="0">
                <a:solidFill>
                  <a:schemeClr val="tx1"/>
                </a:solidFill>
                <a:effectLst/>
                <a:latin typeface="+mn-lt"/>
                <a:ea typeface="+mn-ea"/>
                <a:cs typeface="+mn-cs"/>
              </a:rPr>
              <a:t>值和目标 </a:t>
            </a:r>
            <a:r>
              <a:rPr lang="en-US" altLang="zh-CN" sz="1200" b="0" i="0" kern="1200" dirty="0">
                <a:solidFill>
                  <a:schemeClr val="tx1"/>
                </a:solidFill>
                <a:effectLst/>
                <a:latin typeface="+mn-lt"/>
                <a:ea typeface="+mn-ea"/>
                <a:cs typeface="+mn-cs"/>
              </a:rPr>
              <a:t>Q </a:t>
            </a:r>
            <a:r>
              <a:rPr lang="zh-CN" altLang="en-US" sz="1200" b="0" i="0" kern="1200" dirty="0">
                <a:solidFill>
                  <a:schemeClr val="tx1"/>
                </a:solidFill>
                <a:effectLst/>
                <a:latin typeface="+mn-lt"/>
                <a:ea typeface="+mn-ea"/>
                <a:cs typeface="+mn-cs"/>
              </a:rPr>
              <a:t>值 </a:t>
            </a:r>
            <a:r>
              <a:rPr lang="en-US" altLang="zh-CN" sz="1200" b="0" i="0" kern="1200" dirty="0">
                <a:solidFill>
                  <a:schemeClr val="tx1"/>
                </a:solidFill>
                <a:effectLst/>
                <a:latin typeface="+mn-lt"/>
                <a:ea typeface="+mn-ea"/>
                <a:cs typeface="+mn-cs"/>
              </a:rPr>
              <a:t>– Q* </a:t>
            </a:r>
            <a:r>
              <a:rPr lang="zh-CN" altLang="en-US" sz="1200" b="0" i="0" kern="1200" dirty="0">
                <a:solidFill>
                  <a:schemeClr val="tx1"/>
                </a:solidFill>
                <a:effectLst/>
                <a:latin typeface="+mn-lt"/>
                <a:ea typeface="+mn-ea"/>
                <a:cs typeface="+mn-cs"/>
              </a:rPr>
              <a:t>的均方误差。</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这基本上是一个回归问题。</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除此之外，我们还引入了</a:t>
            </a:r>
            <a:r>
              <a:rPr lang="en-US" altLang="zh-CN" sz="1200" b="0" i="0" kern="1200" dirty="0">
                <a:solidFill>
                  <a:schemeClr val="tx1"/>
                </a:solidFill>
                <a:effectLst/>
                <a:latin typeface="+mn-lt"/>
                <a:ea typeface="+mn-ea"/>
                <a:cs typeface="+mn-cs"/>
              </a:rPr>
              <a:t>decay-</a:t>
            </a:r>
            <a:r>
              <a:rPr lang="el-GR" altLang="zh-CN" sz="1200" b="0" i="0" kern="1200" dirty="0">
                <a:solidFill>
                  <a:schemeClr val="tx1"/>
                </a:solidFill>
                <a:effectLst/>
                <a:latin typeface="+mn-lt"/>
                <a:ea typeface="+mn-ea"/>
                <a:cs typeface="+mn-cs"/>
              </a:rPr>
              <a:t>ε</a:t>
            </a:r>
            <a:r>
              <a:rPr lang="en-US" altLang="zh-CN" sz="1200" b="0" i="0" kern="1200" dirty="0">
                <a:solidFill>
                  <a:schemeClr val="tx1"/>
                </a:solidFill>
                <a:effectLst/>
                <a:latin typeface="+mn-lt"/>
                <a:ea typeface="+mn-ea"/>
                <a:cs typeface="+mn-cs"/>
              </a:rPr>
              <a:t> greedy</a:t>
            </a:r>
            <a:r>
              <a:rPr lang="zh-CN" altLang="en-US" sz="1200" b="0" i="0" kern="1200" dirty="0">
                <a:solidFill>
                  <a:schemeClr val="tx1"/>
                </a:solidFill>
                <a:effectLst/>
                <a:latin typeface="+mn-lt"/>
                <a:ea typeface="+mn-ea"/>
                <a:cs typeface="+mn-cs"/>
              </a:rPr>
              <a:t>方法，以增加前期的</a:t>
            </a:r>
            <a:r>
              <a:rPr lang="en-US" altLang="zh-CN" sz="1200" b="0" i="0" kern="1200" dirty="0">
                <a:solidFill>
                  <a:schemeClr val="tx1"/>
                </a:solidFill>
                <a:effectLst/>
                <a:latin typeface="+mn-lt"/>
                <a:ea typeface="+mn-ea"/>
                <a:cs typeface="+mn-cs"/>
              </a:rPr>
              <a:t>exploration</a:t>
            </a:r>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8E831F93-DC01-482F-AB5B-F81885DA7991}" type="slidenum">
              <a:rPr lang="zh-CN" altLang="en-US" smtClean="0"/>
              <a:t>21</a:t>
            </a:fld>
            <a:endParaRPr lang="zh-CN" altLang="en-US"/>
          </a:p>
        </p:txBody>
      </p:sp>
    </p:spTree>
    <p:extLst>
      <p:ext uri="{BB962C8B-B14F-4D97-AF65-F5344CB8AC3E}">
        <p14:creationId xmlns:p14="http://schemas.microsoft.com/office/powerpoint/2010/main" val="42420573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zh-CN" altLang="en-US" sz="1200" b="0" i="0" kern="1200" dirty="0">
                <a:solidFill>
                  <a:schemeClr val="tx1"/>
                </a:solidFill>
                <a:effectLst/>
                <a:latin typeface="+mn-lt"/>
                <a:ea typeface="+mn-ea"/>
                <a:cs typeface="+mn-cs"/>
              </a:rPr>
            </a:br>
            <a:r>
              <a:rPr lang="en-US" altLang="zh-CN" sz="1200" b="0" i="0" kern="1200" dirty="0">
                <a:solidFill>
                  <a:schemeClr val="tx1"/>
                </a:solidFill>
                <a:effectLst/>
                <a:latin typeface="+mn-lt"/>
                <a:ea typeface="+mn-ea"/>
                <a:cs typeface="+mn-cs"/>
              </a:rPr>
              <a:t>• </a:t>
            </a:r>
            <a:r>
              <a:rPr lang="en-US" altLang="zh-CN" sz="1200" b="0" i="0" kern="1200" dirty="0" err="1">
                <a:solidFill>
                  <a:schemeClr val="tx1"/>
                </a:solidFill>
                <a:effectLst/>
                <a:latin typeface="+mn-lt"/>
                <a:ea typeface="+mn-ea"/>
                <a:cs typeface="+mn-cs"/>
              </a:rPr>
              <a:t>pygame</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创建图形元素以响应键盘输入，用于制作游戏图形界面。</a:t>
            </a:r>
          </a:p>
          <a:p>
            <a:r>
              <a:rPr lang="en-US" altLang="zh-CN" sz="1200" b="0" i="0" kern="1200" dirty="0">
                <a:solidFill>
                  <a:schemeClr val="tx1"/>
                </a:solidFill>
                <a:effectLst/>
                <a:latin typeface="+mn-lt"/>
                <a:ea typeface="+mn-ea"/>
                <a:cs typeface="+mn-cs"/>
              </a:rPr>
              <a:t>• random: </a:t>
            </a:r>
            <a:r>
              <a:rPr lang="zh-CN" altLang="en-US" sz="1200" b="0" i="0" kern="1200" dirty="0">
                <a:solidFill>
                  <a:schemeClr val="tx1"/>
                </a:solidFill>
                <a:effectLst/>
                <a:latin typeface="+mn-lt"/>
                <a:ea typeface="+mn-ea"/>
                <a:cs typeface="+mn-cs"/>
              </a:rPr>
              <a:t>生成随机数的</a:t>
            </a:r>
            <a:r>
              <a:rPr lang="en-US" altLang="zh-CN" sz="1200" b="0" i="0" kern="1200" dirty="0">
                <a:solidFill>
                  <a:schemeClr val="tx1"/>
                </a:solidFill>
                <a:effectLst/>
                <a:latin typeface="+mn-lt"/>
                <a:ea typeface="+mn-ea"/>
                <a:cs typeface="+mn-cs"/>
              </a:rPr>
              <a:t>Python</a:t>
            </a:r>
            <a:r>
              <a:rPr lang="zh-CN" altLang="en-US" sz="1200" b="0" i="0" kern="1200" dirty="0">
                <a:solidFill>
                  <a:schemeClr val="tx1"/>
                </a:solidFill>
                <a:effectLst/>
                <a:latin typeface="+mn-lt"/>
                <a:ea typeface="+mn-ea"/>
                <a:cs typeface="+mn-cs"/>
              </a:rPr>
              <a:t>库，用于游戏逻辑和图形用户界面的各个方面。</a:t>
            </a:r>
          </a:p>
          <a:p>
            <a:r>
              <a:rPr lang="en-US" altLang="zh-CN" sz="1200" b="0" i="0" kern="1200" dirty="0">
                <a:solidFill>
                  <a:schemeClr val="tx1"/>
                </a:solidFill>
                <a:effectLst/>
                <a:latin typeface="+mn-lt"/>
                <a:ea typeface="+mn-ea"/>
                <a:cs typeface="+mn-cs"/>
              </a:rPr>
              <a:t>• </a:t>
            </a:r>
            <a:r>
              <a:rPr lang="en-US" altLang="zh-CN" sz="1200" b="0" i="0" kern="1200" dirty="0" err="1">
                <a:solidFill>
                  <a:schemeClr val="tx1"/>
                </a:solidFill>
                <a:effectLst/>
                <a:latin typeface="+mn-lt"/>
                <a:ea typeface="+mn-ea"/>
                <a:cs typeface="+mn-cs"/>
              </a:rPr>
              <a:t>numpy</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用于科学计算的基础库，对于高效处理大型多维数组和矩阵至关重要。</a:t>
            </a:r>
          </a:p>
          <a:p>
            <a:r>
              <a:rPr lang="en-US" altLang="zh-CN" sz="1200" b="0" i="0" kern="1200" dirty="0">
                <a:solidFill>
                  <a:schemeClr val="tx1"/>
                </a:solidFill>
                <a:effectLst/>
                <a:latin typeface="+mn-lt"/>
                <a:ea typeface="+mn-ea"/>
                <a:cs typeface="+mn-cs"/>
              </a:rPr>
              <a:t>• torch: </a:t>
            </a:r>
            <a:r>
              <a:rPr lang="zh-CN" altLang="en-US" sz="1200" b="0" i="0" kern="1200" dirty="0">
                <a:solidFill>
                  <a:schemeClr val="tx1"/>
                </a:solidFill>
                <a:effectLst/>
                <a:latin typeface="+mn-lt"/>
                <a:ea typeface="+mn-ea"/>
                <a:cs typeface="+mn-cs"/>
              </a:rPr>
              <a:t>提供深度学习工具和库的机器学习库，对于实现人工智能算法至关重要</a:t>
            </a:r>
          </a:p>
          <a:p>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23</a:t>
            </a:fld>
            <a:endParaRPr lang="zh-CN" altLang="en-US"/>
          </a:p>
        </p:txBody>
      </p:sp>
    </p:spTree>
    <p:extLst>
      <p:ext uri="{BB962C8B-B14F-4D97-AF65-F5344CB8AC3E}">
        <p14:creationId xmlns:p14="http://schemas.microsoft.com/office/powerpoint/2010/main" val="37900169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24</a:t>
            </a:fld>
            <a:endParaRPr lang="zh-CN" altLang="en-US"/>
          </a:p>
        </p:txBody>
      </p:sp>
    </p:spTree>
    <p:extLst>
      <p:ext uri="{BB962C8B-B14F-4D97-AF65-F5344CB8AC3E}">
        <p14:creationId xmlns:p14="http://schemas.microsoft.com/office/powerpoint/2010/main" val="16638504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我们将游戏规则简化如下</a:t>
            </a:r>
            <a:endParaRPr lang="en-US" altLang="zh-CN" dirty="0"/>
          </a:p>
          <a:p>
            <a:r>
              <a:rPr lang="zh-CN" altLang="en-US" dirty="0"/>
              <a:t>如果要提高得分，就要尽可能吃到食物或者击杀其他蛇</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3</a:t>
            </a:fld>
            <a:endParaRPr lang="zh-CN" altLang="en-US"/>
          </a:p>
        </p:txBody>
      </p:sp>
    </p:spTree>
    <p:extLst>
      <p:ext uri="{BB962C8B-B14F-4D97-AF65-F5344CB8AC3E}">
        <p14:creationId xmlns:p14="http://schemas.microsoft.com/office/powerpoint/2010/main" val="1593024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不同于课上的经典游戏</a:t>
            </a:r>
            <a:endParaRPr lang="en-US" altLang="zh-CN" dirty="0"/>
          </a:p>
          <a:p>
            <a:r>
              <a:rPr lang="zh-CN" altLang="en-US" dirty="0"/>
              <a:t>贪吃蛇大作战，能够代表相同角色</a:t>
            </a:r>
            <a:endParaRPr lang="en-US" altLang="zh-CN" dirty="0"/>
          </a:p>
          <a:p>
            <a:r>
              <a:rPr lang="zh-CN" altLang="en-US" dirty="0"/>
              <a:t>互相对抗的含义，比较它们吃食物、保护自己、攻击别的蛇的能力</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4</a:t>
            </a:fld>
            <a:endParaRPr lang="zh-CN" altLang="en-US"/>
          </a:p>
        </p:txBody>
      </p:sp>
    </p:spTree>
    <p:extLst>
      <p:ext uri="{BB962C8B-B14F-4D97-AF65-F5344CB8AC3E}">
        <p14:creationId xmlns:p14="http://schemas.microsoft.com/office/powerpoint/2010/main" val="5723946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首先为了便于训练和测试我们引入了两个基础</a:t>
            </a:r>
            <a:r>
              <a:rPr lang="en-US" altLang="zh-CN" dirty="0"/>
              <a:t>agent</a:t>
            </a:r>
          </a:p>
          <a:p>
            <a:r>
              <a:rPr lang="zh-CN" altLang="en-US" dirty="0"/>
              <a:t>第一个充当障碍物</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5</a:t>
            </a:fld>
            <a:endParaRPr lang="zh-CN" altLang="en-US"/>
          </a:p>
        </p:txBody>
      </p:sp>
    </p:spTree>
    <p:extLst>
      <p:ext uri="{BB962C8B-B14F-4D97-AF65-F5344CB8AC3E}">
        <p14:creationId xmlns:p14="http://schemas.microsoft.com/office/powerpoint/2010/main" val="37345507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第二个抢夺食物，是很好的辅助训练的函数</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6</a:t>
            </a:fld>
            <a:endParaRPr lang="zh-CN" altLang="en-US"/>
          </a:p>
        </p:txBody>
      </p:sp>
    </p:spTree>
    <p:extLst>
      <p:ext uri="{BB962C8B-B14F-4D97-AF65-F5344CB8AC3E}">
        <p14:creationId xmlns:p14="http://schemas.microsoft.com/office/powerpoint/2010/main" val="32370863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ea typeface="等线" panose="02010600030101010101" pitchFamily="2" charset="-122"/>
                <a:cs typeface="Times New Roman" panose="02020603050405020304" pitchFamily="18" charset="0"/>
              </a:rPr>
              <a:t>我们使用的第一种基于对抗性搜索的算法是</a:t>
            </a:r>
            <a:r>
              <a:rPr lang="en-US" altLang="zh-CN" sz="1800" dirty="0">
                <a:effectLst/>
                <a:ea typeface="等线" panose="02010600030101010101" pitchFamily="2" charset="-122"/>
                <a:cs typeface="Times New Roman" panose="02020603050405020304" pitchFamily="18" charset="0"/>
              </a:rPr>
              <a:t>Minimax</a:t>
            </a:r>
            <a:r>
              <a:rPr lang="zh-CN" altLang="zh-CN" sz="1800" dirty="0">
                <a:effectLst/>
                <a:ea typeface="等线" panose="02010600030101010101" pitchFamily="2" charset="-122"/>
                <a:cs typeface="Times New Roman" panose="02020603050405020304" pitchFamily="18" charset="0"/>
              </a:rPr>
              <a:t>算法。</a:t>
            </a:r>
            <a:r>
              <a:rPr lang="zh-CN" altLang="en-US" sz="1800" dirty="0">
                <a:effectLst/>
                <a:ea typeface="等线" panose="02010600030101010101" pitchFamily="2" charset="-122"/>
                <a:cs typeface="Times New Roman" panose="02020603050405020304" pitchFamily="18" charset="0"/>
              </a:rPr>
              <a:t>这是将</a:t>
            </a:r>
            <a:r>
              <a:rPr lang="en-US" altLang="zh-CN" sz="1800" dirty="0">
                <a:effectLst/>
                <a:ea typeface="等线" panose="02010600030101010101" pitchFamily="2" charset="-122"/>
                <a:cs typeface="Times New Roman" panose="02020603050405020304" pitchFamily="18" charset="0"/>
              </a:rPr>
              <a:t>minimax</a:t>
            </a:r>
            <a:r>
              <a:rPr lang="zh-CN" altLang="en-US" sz="1800" dirty="0">
                <a:effectLst/>
                <a:ea typeface="等线" panose="02010600030101010101" pitchFamily="2" charset="-122"/>
                <a:cs typeface="Times New Roman" panose="02020603050405020304" pitchFamily="18" charset="0"/>
              </a:rPr>
              <a:t>运用于贪吃蛇的伪代码。</a:t>
            </a:r>
            <a:r>
              <a:rPr lang="zh-CN" altLang="zh-CN" sz="1800" dirty="0">
                <a:effectLst/>
                <a:ea typeface="等线" panose="02010600030101010101" pitchFamily="2" charset="-122"/>
                <a:cs typeface="Times New Roman" panose="02020603050405020304" pitchFamily="18" charset="0"/>
              </a:rPr>
              <a:t>我们实现的</a:t>
            </a:r>
            <a:r>
              <a:rPr lang="zh-CN" altLang="en-US" sz="1800" dirty="0">
                <a:effectLst/>
                <a:ea typeface="等线" panose="02010600030101010101" pitchFamily="2" charset="-122"/>
                <a:cs typeface="Times New Roman" panose="02020603050405020304" pitchFamily="18" charset="0"/>
              </a:rPr>
              <a:t>方法与</a:t>
            </a:r>
            <a:r>
              <a:rPr lang="zh-CN" altLang="zh-CN" sz="1800" dirty="0">
                <a:effectLst/>
                <a:ea typeface="等线" panose="02010600030101010101" pitchFamily="2" charset="-122"/>
                <a:cs typeface="Times New Roman" panose="02020603050405020304" pitchFamily="18" charset="0"/>
              </a:rPr>
              <a:t>课上所讲的基本一致。</a:t>
            </a:r>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7</a:t>
            </a:fld>
            <a:endParaRPr lang="zh-CN" altLang="en-US"/>
          </a:p>
        </p:txBody>
      </p:sp>
    </p:spTree>
    <p:extLst>
      <p:ext uri="{BB962C8B-B14F-4D97-AF65-F5344CB8AC3E}">
        <p14:creationId xmlns:p14="http://schemas.microsoft.com/office/powerpoint/2010/main" val="3078589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ea typeface="等线" panose="02010600030101010101" pitchFamily="2" charset="-122"/>
                <a:cs typeface="Times New Roman" panose="02020603050405020304" pitchFamily="18" charset="0"/>
              </a:rPr>
              <a:t>在这个算法中，我们的</a:t>
            </a:r>
            <a:r>
              <a:rPr lang="en-US" altLang="zh-CN" sz="1800" dirty="0">
                <a:effectLst/>
                <a:ea typeface="等线" panose="02010600030101010101" pitchFamily="2" charset="-122"/>
                <a:cs typeface="Times New Roman" panose="02020603050405020304" pitchFamily="18" charset="0"/>
              </a:rPr>
              <a:t>minimax</a:t>
            </a:r>
            <a:r>
              <a:rPr lang="zh-CN" altLang="zh-CN" sz="1800" dirty="0">
                <a:effectLst/>
                <a:ea typeface="等线" panose="02010600030101010101" pitchFamily="2" charset="-122"/>
                <a:cs typeface="Times New Roman" panose="02020603050405020304" pitchFamily="18" charset="0"/>
              </a:rPr>
              <a:t>蛇会在假设所有对手蛇采取最优行动的条件下来判断自己的下一步行动，使自己的得分最大化。在</a:t>
            </a:r>
            <a:r>
              <a:rPr lang="en-US" altLang="zh-CN" sz="1800" dirty="0">
                <a:effectLst/>
                <a:ea typeface="等线" panose="02010600030101010101" pitchFamily="2" charset="-122"/>
                <a:cs typeface="Times New Roman" panose="02020603050405020304" pitchFamily="18" charset="0"/>
              </a:rPr>
              <a:t>Max</a:t>
            </a:r>
            <a:r>
              <a:rPr lang="zh-CN" altLang="zh-CN" sz="1800" dirty="0">
                <a:effectLst/>
                <a:ea typeface="等线" panose="02010600030101010101" pitchFamily="2" charset="-122"/>
                <a:cs typeface="Times New Roman" panose="02020603050405020304" pitchFamily="18" charset="0"/>
              </a:rPr>
              <a:t>层，也就是</a:t>
            </a:r>
            <a:r>
              <a:rPr lang="en-US" altLang="zh-CN" sz="1800" dirty="0" err="1">
                <a:effectLst/>
                <a:ea typeface="等线" panose="02010600030101010101" pitchFamily="2" charset="-122"/>
                <a:cs typeface="Times New Roman" panose="02020603050405020304" pitchFamily="18" charset="0"/>
              </a:rPr>
              <a:t>minimaxSnake</a:t>
            </a:r>
            <a:r>
              <a:rPr lang="zh-CN" altLang="en-US" sz="1800" dirty="0">
                <a:effectLst/>
                <a:ea typeface="等线" panose="02010600030101010101" pitchFamily="2" charset="-122"/>
                <a:cs typeface="Times New Roman" panose="02020603050405020304" pitchFamily="18" charset="0"/>
              </a:rPr>
              <a:t>行动</a:t>
            </a:r>
            <a:r>
              <a:rPr lang="zh-CN" altLang="zh-CN" sz="1800" dirty="0">
                <a:effectLst/>
                <a:ea typeface="等线" panose="02010600030101010101" pitchFamily="2" charset="-122"/>
                <a:cs typeface="Times New Roman" panose="02020603050405020304" pitchFamily="18" charset="0"/>
              </a:rPr>
              <a:t>的回合，选择子节点中分值最大的行动。在</a:t>
            </a:r>
            <a:r>
              <a:rPr lang="en-US" altLang="zh-CN" sz="1800" dirty="0">
                <a:effectLst/>
                <a:ea typeface="等线" panose="02010600030101010101" pitchFamily="2" charset="-122"/>
                <a:cs typeface="Times New Roman" panose="02020603050405020304" pitchFamily="18" charset="0"/>
              </a:rPr>
              <a:t>Min</a:t>
            </a:r>
            <a:r>
              <a:rPr lang="zh-CN" altLang="zh-CN" sz="1800" dirty="0">
                <a:effectLst/>
                <a:ea typeface="等线" panose="02010600030101010101" pitchFamily="2" charset="-122"/>
                <a:cs typeface="Times New Roman" panose="02020603050405020304" pitchFamily="18" charset="0"/>
              </a:rPr>
              <a:t>层，也就是</a:t>
            </a:r>
            <a:r>
              <a:rPr lang="zh-CN" altLang="en-US" sz="1800" dirty="0">
                <a:effectLst/>
                <a:ea typeface="等线" panose="02010600030101010101" pitchFamily="2" charset="-122"/>
                <a:cs typeface="Times New Roman" panose="02020603050405020304" pitchFamily="18" charset="0"/>
              </a:rPr>
              <a:t>所有</a:t>
            </a:r>
            <a:r>
              <a:rPr lang="zh-CN" altLang="zh-CN" sz="1800" dirty="0">
                <a:effectLst/>
                <a:ea typeface="等线" panose="02010600030101010101" pitchFamily="2" charset="-122"/>
                <a:cs typeface="Times New Roman" panose="02020603050405020304" pitchFamily="18" charset="0"/>
              </a:rPr>
              <a:t>对手</a:t>
            </a:r>
            <a:r>
              <a:rPr lang="zh-CN" altLang="en-US" sz="1800" dirty="0">
                <a:effectLst/>
                <a:ea typeface="等线" panose="02010600030101010101" pitchFamily="2" charset="-122"/>
                <a:cs typeface="Times New Roman" panose="02020603050405020304" pitchFamily="18" charset="0"/>
              </a:rPr>
              <a:t>蛇</a:t>
            </a:r>
            <a:r>
              <a:rPr lang="zh-CN" altLang="zh-CN" sz="1800" dirty="0">
                <a:effectLst/>
                <a:ea typeface="等线" panose="02010600030101010101" pitchFamily="2" charset="-122"/>
                <a:cs typeface="Times New Roman" panose="02020603050405020304" pitchFamily="18" charset="0"/>
              </a:rPr>
              <a:t>的回合，选择子节点中分值最小的</a:t>
            </a:r>
            <a:r>
              <a:rPr lang="zh-CN" altLang="en-US" sz="1800" dirty="0">
                <a:effectLst/>
                <a:ea typeface="等线" panose="02010600030101010101" pitchFamily="2" charset="-122"/>
                <a:cs typeface="Times New Roman" panose="02020603050405020304" pitchFamily="18" charset="0"/>
              </a:rPr>
              <a:t>行动。通过不断递归调用</a:t>
            </a:r>
            <a:r>
              <a:rPr lang="en-US" altLang="zh-CN" sz="1800" dirty="0">
                <a:effectLst/>
                <a:ea typeface="等线" panose="02010600030101010101" pitchFamily="2" charset="-122"/>
                <a:cs typeface="Times New Roman" panose="02020603050405020304" pitchFamily="18" charset="0"/>
              </a:rPr>
              <a:t>minimax</a:t>
            </a:r>
            <a:r>
              <a:rPr lang="zh-CN" altLang="en-US" sz="1800" dirty="0">
                <a:effectLst/>
                <a:ea typeface="等线" panose="02010600030101010101" pitchFamily="2" charset="-122"/>
                <a:cs typeface="Times New Roman" panose="02020603050405020304" pitchFamily="18" charset="0"/>
              </a:rPr>
              <a:t>函数</a:t>
            </a:r>
            <a:r>
              <a:rPr lang="zh-CN" altLang="zh-CN" sz="1800" dirty="0">
                <a:effectLst/>
                <a:ea typeface="等线" panose="02010600030101010101" pitchFamily="2" charset="-122"/>
                <a:cs typeface="Times New Roman" panose="02020603050405020304" pitchFamily="18" charset="0"/>
              </a:rPr>
              <a:t>直到根节点。最终我们选择根节点分值最高的</a:t>
            </a:r>
            <a:r>
              <a:rPr lang="zh-CN" altLang="en-US" sz="1800" dirty="0">
                <a:effectLst/>
                <a:ea typeface="等线" panose="02010600030101010101" pitchFamily="2" charset="-122"/>
                <a:cs typeface="Times New Roman" panose="02020603050405020304" pitchFamily="18" charset="0"/>
              </a:rPr>
              <a:t>行动</a:t>
            </a:r>
            <a:r>
              <a:rPr lang="zh-CN" altLang="zh-CN" sz="1800" dirty="0">
                <a:effectLst/>
                <a:ea typeface="等线" panose="02010600030101010101" pitchFamily="2" charset="-122"/>
                <a:cs typeface="Times New Roman" panose="02020603050405020304" pitchFamily="18" charset="0"/>
              </a:rPr>
              <a:t>作为</a:t>
            </a:r>
            <a:r>
              <a:rPr lang="en-US" altLang="zh-CN" sz="1800" dirty="0" err="1">
                <a:effectLst/>
                <a:latin typeface="等线" panose="02010600030101010101" pitchFamily="2" charset="-122"/>
                <a:cs typeface="Times New Roman" panose="02020603050405020304" pitchFamily="18" charset="0"/>
              </a:rPr>
              <a:t>minimaxSnake</a:t>
            </a:r>
            <a:r>
              <a:rPr lang="zh-CN" altLang="zh-CN" sz="1800" dirty="0">
                <a:effectLst/>
                <a:ea typeface="等线" panose="02010600030101010101" pitchFamily="2" charset="-122"/>
                <a:cs typeface="Times New Roman" panose="02020603050405020304" pitchFamily="18" charset="0"/>
              </a:rPr>
              <a:t>的最优行动。</a:t>
            </a:r>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8</a:t>
            </a:fld>
            <a:endParaRPr lang="zh-CN" altLang="en-US"/>
          </a:p>
        </p:txBody>
      </p:sp>
    </p:spTree>
    <p:extLst>
      <p:ext uri="{BB962C8B-B14F-4D97-AF65-F5344CB8AC3E}">
        <p14:creationId xmlns:p14="http://schemas.microsoft.com/office/powerpoint/2010/main" val="9528501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800" dirty="0">
                <a:effectLst/>
                <a:ea typeface="等线" panose="02010600030101010101" pitchFamily="2" charset="-122"/>
                <a:cs typeface="Times New Roman" panose="02020603050405020304" pitchFamily="18" charset="0"/>
              </a:rPr>
              <a:t>值得注意的是，</a:t>
            </a:r>
            <a:r>
              <a:rPr lang="zh-CN" altLang="zh-CN" sz="1800" dirty="0">
                <a:effectLst/>
                <a:ea typeface="等线" panose="02010600030101010101" pitchFamily="2" charset="-122"/>
                <a:cs typeface="Times New Roman" panose="02020603050405020304" pitchFamily="18" charset="0"/>
              </a:rPr>
              <a:t>我们的</a:t>
            </a:r>
            <a:r>
              <a:rPr lang="en-US" altLang="zh-CN" sz="1800" dirty="0">
                <a:effectLst/>
                <a:ea typeface="等线" panose="02010600030101010101" pitchFamily="2" charset="-122"/>
                <a:cs typeface="Times New Roman" panose="02020603050405020304" pitchFamily="18" charset="0"/>
              </a:rPr>
              <a:t>minimax</a:t>
            </a:r>
            <a:r>
              <a:rPr lang="zh-CN" altLang="zh-CN" sz="1800" dirty="0">
                <a:effectLst/>
                <a:ea typeface="等线" panose="02010600030101010101" pitchFamily="2" charset="-122"/>
                <a:cs typeface="Times New Roman" panose="02020603050405020304" pitchFamily="18" charset="0"/>
              </a:rPr>
              <a:t>蛇有多个对手，所以需要对每个对手蛇都计算</a:t>
            </a:r>
            <a:r>
              <a:rPr lang="en-US" altLang="zh-CN" sz="1800" dirty="0">
                <a:effectLst/>
                <a:ea typeface="等线" panose="02010600030101010101" pitchFamily="2" charset="-122"/>
                <a:cs typeface="Times New Roman" panose="02020603050405020304" pitchFamily="18" charset="0"/>
              </a:rPr>
              <a:t>min</a:t>
            </a:r>
            <a:r>
              <a:rPr lang="zh-CN" altLang="zh-CN" sz="1800" dirty="0">
                <a:effectLst/>
                <a:ea typeface="等线" panose="02010600030101010101" pitchFamily="2" charset="-122"/>
                <a:cs typeface="Times New Roman" panose="02020603050405020304" pitchFamily="18" charset="0"/>
              </a:rPr>
              <a:t>层的值，在计算到最后一条对手蛇时，</a:t>
            </a:r>
            <a:r>
              <a:rPr lang="zh-CN" altLang="en-US" sz="1800" dirty="0">
                <a:effectLst/>
                <a:ea typeface="等线" panose="02010600030101010101" pitchFamily="2" charset="-122"/>
                <a:cs typeface="Times New Roman" panose="02020603050405020304" pitchFamily="18" charset="0"/>
              </a:rPr>
              <a:t>将</a:t>
            </a:r>
            <a:r>
              <a:rPr lang="zh-CN" altLang="zh-CN" sz="1800" dirty="0">
                <a:effectLst/>
                <a:ea typeface="等线" panose="02010600030101010101" pitchFamily="2" charset="-122"/>
                <a:cs typeface="Times New Roman" panose="02020603050405020304" pitchFamily="18" charset="0"/>
              </a:rPr>
              <a:t>深度</a:t>
            </a:r>
            <a:r>
              <a:rPr lang="en-US" altLang="zh-CN" sz="1800" dirty="0">
                <a:effectLst/>
                <a:ea typeface="等线" panose="02010600030101010101" pitchFamily="2" charset="-122"/>
                <a:cs typeface="Times New Roman" panose="02020603050405020304" pitchFamily="18" charset="0"/>
              </a:rPr>
              <a:t>+1</a:t>
            </a:r>
            <a:r>
              <a:rPr lang="zh-CN" altLang="zh-CN" sz="1800" dirty="0">
                <a:effectLst/>
                <a:ea typeface="等线" panose="02010600030101010101" pitchFamily="2" charset="-122"/>
                <a:cs typeface="Times New Roman" panose="02020603050405020304" pitchFamily="18" charset="0"/>
              </a:rPr>
              <a:t>计算下一</a:t>
            </a:r>
            <a:r>
              <a:rPr lang="en-US" altLang="zh-CN" sz="1800" dirty="0">
                <a:effectLst/>
                <a:ea typeface="等线" panose="02010600030101010101" pitchFamily="2" charset="-122"/>
                <a:cs typeface="Times New Roman" panose="02020603050405020304" pitchFamily="18" charset="0"/>
              </a:rPr>
              <a:t>max</a:t>
            </a:r>
            <a:r>
              <a:rPr lang="zh-CN" altLang="zh-CN" sz="1800" dirty="0">
                <a:effectLst/>
                <a:ea typeface="等线" panose="02010600030101010101" pitchFamily="2" charset="-122"/>
                <a:cs typeface="Times New Roman" panose="02020603050405020304" pitchFamily="18" charset="0"/>
              </a:rPr>
              <a:t>层的值。</a:t>
            </a:r>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9</a:t>
            </a:fld>
            <a:endParaRPr lang="zh-CN" altLang="en-US"/>
          </a:p>
        </p:txBody>
      </p:sp>
    </p:spTree>
    <p:extLst>
      <p:ext uri="{BB962C8B-B14F-4D97-AF65-F5344CB8AC3E}">
        <p14:creationId xmlns:p14="http://schemas.microsoft.com/office/powerpoint/2010/main" val="40813691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0CBB207-5EAB-47C3-B719-5632B4BE83BE}" type="slidenum">
              <a:rPr lang="zh-CN" altLang="en-US" smtClean="0"/>
              <a:t>‹#›</a:t>
            </a:fld>
            <a:endParaRPr lang="zh-CN" altLang="en-US"/>
          </a:p>
        </p:txBody>
      </p:sp>
      <p:pic>
        <p:nvPicPr>
          <p:cNvPr id="8" name="图片 7"/>
          <p:cNvPicPr>
            <a:picLocks noChangeAspect="1"/>
          </p:cNvPicPr>
          <p:nvPr userDrawn="1"/>
        </p:nvPicPr>
        <p:blipFill rotWithShape="1">
          <a:blip r:embed="rId2"/>
          <a:srcRect t="12500" b="12500"/>
          <a:stretch>
            <a:fillRect/>
          </a:stretch>
        </p:blipFill>
        <p:spPr>
          <a:xfrm>
            <a:off x="0" y="0"/>
            <a:ext cx="12192000" cy="6858001"/>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sp>
        <p:nvSpPr>
          <p:cNvPr id="6"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6"/>
          </a:lnRef>
          <a:fillRef idx="2">
            <a:schemeClr val="accent6"/>
          </a:fillRef>
          <a:effectRef idx="1">
            <a:schemeClr val="accent6"/>
          </a:effectRef>
          <a:fontRef idx="minor">
            <a:schemeClr val="dk1"/>
          </a:fontRef>
        </p:style>
        <p:txBody>
          <a:bodyPr rtlCol="0" anchor="ctr"/>
          <a:lstStyle/>
          <a:p>
            <a:pPr algn="ctr"/>
            <a:endParaRPr lang="zh-CN" altLang="en-US"/>
          </a:p>
        </p:txBody>
      </p:sp>
      <p:sp>
        <p:nvSpPr>
          <p:cNvPr id="7" name="等腰三角形 6"/>
          <p:cNvSpPr/>
          <p:nvPr userDrawn="1"/>
        </p:nvSpPr>
        <p:spPr>
          <a:xfrm flipV="1">
            <a:off x="-1" y="-10556"/>
            <a:ext cx="5752619" cy="1599658"/>
          </a:xfrm>
          <a:prstGeom prst="triangle">
            <a:avLst>
              <a:gd name="adj" fmla="val 0"/>
            </a:avLst>
          </a:prstGeom>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12" name="标题 11"/>
          <p:cNvSpPr>
            <a:spLocks noGrp="1"/>
          </p:cNvSpPr>
          <p:nvPr>
            <p:ph type="title"/>
          </p:nvPr>
        </p:nvSpPr>
        <p:spPr>
          <a:xfrm>
            <a:off x="1549169" y="0"/>
            <a:ext cx="10515600" cy="1325563"/>
          </a:xfrm>
          <a:effectLst>
            <a:outerShdw blurRad="50800" dist="38100" dir="2700000" algn="tl" rotWithShape="0">
              <a:prstClr val="black">
                <a:alpha val="40000"/>
              </a:prstClr>
            </a:outerShdw>
          </a:effectLst>
        </p:spPr>
        <p:txBody>
          <a:bodyPr>
            <a:normAutofit/>
          </a:bodyPr>
          <a:lstStyle>
            <a:lvl1pPr algn="r">
              <a:defRPr sz="3200" b="1">
                <a:solidFill>
                  <a:schemeClr val="bg1"/>
                </a:solidFill>
              </a:defRPr>
            </a:lvl1pPr>
          </a:lstStyle>
          <a:p>
            <a:r>
              <a:rPr lang="zh-CN" altLang="en-US"/>
              <a:t>单击此处编辑母版标题样式</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信息学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grpSp>
        <p:nvGrpSpPr>
          <p:cNvPr id="10" name="Group 4"/>
          <p:cNvGrpSpPr>
            <a:grpSpLocks noChangeAspect="1"/>
          </p:cNvGrpSpPr>
          <p:nvPr userDrawn="1"/>
        </p:nvGrpSpPr>
        <p:grpSpPr bwMode="auto">
          <a:xfrm>
            <a:off x="0" y="5072541"/>
            <a:ext cx="12192000" cy="1800828"/>
            <a:chOff x="0" y="3476"/>
            <a:chExt cx="5775" cy="853"/>
          </a:xfrm>
          <a:solidFill>
            <a:schemeClr val="accent1"/>
          </a:solidFill>
        </p:grpSpPr>
        <p:sp>
          <p:nvSpPr>
            <p:cNvPr id="11"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6"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sp>
        <p:nvSpPr>
          <p:cNvPr id="27" name="等腰三角形 26"/>
          <p:cNvSpPr/>
          <p:nvPr userDrawn="1"/>
        </p:nvSpPr>
        <p:spPr>
          <a:xfrm flipV="1">
            <a:off x="-1" y="-10556"/>
            <a:ext cx="5752619" cy="1599658"/>
          </a:xfrm>
          <a:prstGeom prst="triangle">
            <a:avLst>
              <a:gd name="adj" fmla="val 0"/>
            </a:avLst>
          </a:prstGeom>
          <a:solidFill>
            <a:schemeClr val="accent1"/>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30" name="图片 29"/>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6" name="标题 5"/>
          <p:cNvSpPr>
            <a:spLocks noGrp="1"/>
          </p:cNvSpPr>
          <p:nvPr>
            <p:ph type="title" hasCustomPrompt="1"/>
          </p:nvPr>
        </p:nvSpPr>
        <p:spPr>
          <a:xfrm>
            <a:off x="1478543" y="0"/>
            <a:ext cx="10515600" cy="1310889"/>
          </a:xfrm>
          <a:effectLst>
            <a:outerShdw blurRad="50800" dist="38100" dir="2700000" algn="tl" rotWithShape="0">
              <a:prstClr val="black">
                <a:alpha val="40000"/>
              </a:prstClr>
            </a:outerShdw>
          </a:effectLst>
        </p:spPr>
        <p:txBody>
          <a:bodyPr>
            <a:normAutofit/>
          </a:bodyPr>
          <a:lstStyle>
            <a:lvl1pPr algn="r">
              <a:defRPr sz="3200" b="1">
                <a:solidFill>
                  <a:schemeClr val="bg1"/>
                </a:solidFill>
              </a:defRPr>
            </a:lvl1pPr>
          </a:lstStyle>
          <a:p>
            <a:r>
              <a:rPr lang="zh-CN" altLang="en-US"/>
              <a:t>单击此处编辑母版标题样式增长一些尝试</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物质学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grpSp>
        <p:nvGrpSpPr>
          <p:cNvPr id="10" name="Group 4"/>
          <p:cNvGrpSpPr>
            <a:grpSpLocks noChangeAspect="1"/>
          </p:cNvGrpSpPr>
          <p:nvPr userDrawn="1"/>
        </p:nvGrpSpPr>
        <p:grpSpPr bwMode="auto">
          <a:xfrm>
            <a:off x="0" y="5072540"/>
            <a:ext cx="12192000" cy="1800828"/>
            <a:chOff x="0" y="3476"/>
            <a:chExt cx="5775" cy="853"/>
          </a:xfrm>
          <a:solidFill>
            <a:schemeClr val="accent2"/>
          </a:solidFill>
        </p:grpSpPr>
        <p:sp>
          <p:nvSpPr>
            <p:cNvPr id="11"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8"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2"/>
          </a:lnRef>
          <a:fillRef idx="2">
            <a:schemeClr val="accent2"/>
          </a:fillRef>
          <a:effectRef idx="1">
            <a:schemeClr val="accent2"/>
          </a:effectRef>
          <a:fontRef idx="minor">
            <a:schemeClr val="dk1"/>
          </a:fontRef>
        </p:style>
        <p:txBody>
          <a:bodyPr rtlCol="0" anchor="ctr"/>
          <a:lstStyle/>
          <a:p>
            <a:pPr algn="ctr"/>
            <a:endParaRPr lang="zh-CN" altLang="en-US"/>
          </a:p>
        </p:txBody>
      </p:sp>
      <p:sp>
        <p:nvSpPr>
          <p:cNvPr id="29" name="等腰三角形 28"/>
          <p:cNvSpPr/>
          <p:nvPr userDrawn="1"/>
        </p:nvSpPr>
        <p:spPr>
          <a:xfrm flipV="1">
            <a:off x="-1" y="-10556"/>
            <a:ext cx="5752619" cy="1599658"/>
          </a:xfrm>
          <a:prstGeom prst="triangle">
            <a:avLst>
              <a:gd name="adj" fmla="val 0"/>
            </a:avLst>
          </a:prstGeom>
          <a:solidFill>
            <a:schemeClr val="accent2"/>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30" name="图片 29"/>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2" name="标题 1"/>
          <p:cNvSpPr>
            <a:spLocks noGrp="1"/>
          </p:cNvSpPr>
          <p:nvPr>
            <p:ph type="title"/>
          </p:nvPr>
        </p:nvSpPr>
        <p:spPr>
          <a:xfrm>
            <a:off x="1478543" y="18410"/>
            <a:ext cx="10515600" cy="1327790"/>
          </a:xfrm>
          <a:effectLst>
            <a:outerShdw blurRad="50800" dist="38100" dir="2700000" algn="tl" rotWithShape="0">
              <a:prstClr val="black">
                <a:alpha val="40000"/>
              </a:prstClr>
            </a:outerShdw>
          </a:effectLst>
        </p:spPr>
        <p:txBody>
          <a:bodyPr>
            <a:normAutofit/>
          </a:bodyPr>
          <a:lstStyle>
            <a:lvl1pPr algn="r">
              <a:defRPr lang="zh-CN" altLang="en-US" sz="3200" b="1" kern="1200" dirty="0">
                <a:solidFill>
                  <a:schemeClr val="bg1"/>
                </a:solidFill>
                <a:latin typeface="+mj-lt"/>
                <a:ea typeface="+mj-ea"/>
                <a:cs typeface="+mj-cs"/>
              </a:defRPr>
            </a:lvl1pPr>
          </a:lstStyle>
          <a:p>
            <a:r>
              <a:rPr lang="zh-CN" altLang="en-US"/>
              <a:t>单击此处编辑母版标题样式</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生命学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grpSp>
        <p:nvGrpSpPr>
          <p:cNvPr id="10" name="Group 4"/>
          <p:cNvGrpSpPr>
            <a:grpSpLocks noChangeAspect="1"/>
          </p:cNvGrpSpPr>
          <p:nvPr userDrawn="1"/>
        </p:nvGrpSpPr>
        <p:grpSpPr bwMode="auto">
          <a:xfrm>
            <a:off x="0" y="5072540"/>
            <a:ext cx="12192000" cy="1800828"/>
            <a:chOff x="0" y="3476"/>
            <a:chExt cx="5775" cy="853"/>
          </a:xfrm>
          <a:solidFill>
            <a:schemeClr val="accent3"/>
          </a:solidFill>
        </p:grpSpPr>
        <p:sp>
          <p:nvSpPr>
            <p:cNvPr id="11"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1"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a:p>
        </p:txBody>
      </p:sp>
      <p:sp>
        <p:nvSpPr>
          <p:cNvPr id="32" name="等腰三角形 31"/>
          <p:cNvSpPr/>
          <p:nvPr userDrawn="1"/>
        </p:nvSpPr>
        <p:spPr>
          <a:xfrm flipV="1">
            <a:off x="-1" y="-10556"/>
            <a:ext cx="5752619" cy="1599658"/>
          </a:xfrm>
          <a:prstGeom prst="triangle">
            <a:avLst>
              <a:gd name="adj" fmla="val 0"/>
            </a:avLst>
          </a:prstGeom>
          <a:solidFill>
            <a:schemeClr val="accent3"/>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33" name="图片 32"/>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2" name="标题 1"/>
          <p:cNvSpPr>
            <a:spLocks noGrp="1"/>
          </p:cNvSpPr>
          <p:nvPr>
            <p:ph type="title"/>
          </p:nvPr>
        </p:nvSpPr>
        <p:spPr>
          <a:xfrm>
            <a:off x="1478543" y="18410"/>
            <a:ext cx="10515600" cy="1325563"/>
          </a:xfrm>
          <a:effectLst>
            <a:outerShdw blurRad="50800" dist="38100" dir="2700000" algn="tl" rotWithShape="0">
              <a:prstClr val="black">
                <a:alpha val="40000"/>
              </a:prstClr>
            </a:outerShdw>
          </a:effectLst>
        </p:spPr>
        <p:txBody>
          <a:bodyPr>
            <a:normAutofit/>
          </a:bodyPr>
          <a:lstStyle>
            <a:lvl1pPr algn="r">
              <a:defRPr sz="3200" b="1">
                <a:solidFill>
                  <a:schemeClr val="bg1"/>
                </a:solidFill>
              </a:defRPr>
            </a:lvl1pPr>
          </a:lstStyle>
          <a:p>
            <a:r>
              <a:rPr lang="zh-CN" altLang="en-US"/>
              <a:t>单击此处编辑母版标题样式</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创管学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grpSp>
        <p:nvGrpSpPr>
          <p:cNvPr id="10" name="Group 4"/>
          <p:cNvGrpSpPr>
            <a:grpSpLocks noChangeAspect="1"/>
          </p:cNvGrpSpPr>
          <p:nvPr userDrawn="1"/>
        </p:nvGrpSpPr>
        <p:grpSpPr bwMode="auto">
          <a:xfrm>
            <a:off x="0" y="5072540"/>
            <a:ext cx="12192000" cy="1800828"/>
            <a:chOff x="0" y="3476"/>
            <a:chExt cx="5775" cy="853"/>
          </a:xfrm>
          <a:solidFill>
            <a:schemeClr val="accent4"/>
          </a:solidFill>
        </p:grpSpPr>
        <p:sp>
          <p:nvSpPr>
            <p:cNvPr id="11"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8"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a:p>
        </p:txBody>
      </p:sp>
      <p:sp>
        <p:nvSpPr>
          <p:cNvPr id="29" name="等腰三角形 28"/>
          <p:cNvSpPr/>
          <p:nvPr userDrawn="1"/>
        </p:nvSpPr>
        <p:spPr>
          <a:xfrm flipV="1">
            <a:off x="-1" y="-10556"/>
            <a:ext cx="5752619" cy="1599658"/>
          </a:xfrm>
          <a:prstGeom prst="triangle">
            <a:avLst>
              <a:gd name="adj" fmla="val 0"/>
            </a:avLst>
          </a:prstGeom>
          <a:solidFill>
            <a:schemeClr val="accent4"/>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30" name="图片 29"/>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2" name="标题 1"/>
          <p:cNvSpPr>
            <a:spLocks noGrp="1"/>
          </p:cNvSpPr>
          <p:nvPr>
            <p:ph type="title"/>
          </p:nvPr>
        </p:nvSpPr>
        <p:spPr>
          <a:xfrm>
            <a:off x="1478543" y="8900"/>
            <a:ext cx="10515600" cy="1325563"/>
          </a:xfrm>
          <a:effectLst>
            <a:outerShdw blurRad="50800" dist="38100" dir="2700000" algn="tl" rotWithShape="0">
              <a:prstClr val="black">
                <a:alpha val="40000"/>
              </a:prstClr>
            </a:outerShdw>
          </a:effectLst>
        </p:spPr>
        <p:txBody>
          <a:bodyPr>
            <a:normAutofit/>
          </a:bodyPr>
          <a:lstStyle>
            <a:lvl1pPr algn="r">
              <a:defRPr sz="3200" b="1">
                <a:solidFill>
                  <a:schemeClr val="bg1"/>
                </a:solidFill>
              </a:defRPr>
            </a:lvl1pPr>
          </a:lstStyle>
          <a:p>
            <a:r>
              <a:rPr lang="zh-CN" altLang="en-US"/>
              <a:t>单击此处编辑母版标题样式</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创艺学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grpSp>
        <p:nvGrpSpPr>
          <p:cNvPr id="10" name="Group 4"/>
          <p:cNvGrpSpPr>
            <a:grpSpLocks noChangeAspect="1"/>
          </p:cNvGrpSpPr>
          <p:nvPr userDrawn="1"/>
        </p:nvGrpSpPr>
        <p:grpSpPr bwMode="auto">
          <a:xfrm>
            <a:off x="0" y="5072540"/>
            <a:ext cx="12192000" cy="1800828"/>
            <a:chOff x="0" y="3476"/>
            <a:chExt cx="5775" cy="853"/>
          </a:xfrm>
          <a:solidFill>
            <a:schemeClr val="accent5"/>
          </a:solidFill>
        </p:grpSpPr>
        <p:sp>
          <p:nvSpPr>
            <p:cNvPr id="11"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8"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p>
        </p:txBody>
      </p:sp>
      <p:sp>
        <p:nvSpPr>
          <p:cNvPr id="29" name="等腰三角形 28"/>
          <p:cNvSpPr/>
          <p:nvPr userDrawn="1"/>
        </p:nvSpPr>
        <p:spPr>
          <a:xfrm flipV="1">
            <a:off x="-1" y="-10556"/>
            <a:ext cx="5752619" cy="1599658"/>
          </a:xfrm>
          <a:prstGeom prst="triangle">
            <a:avLst>
              <a:gd name="adj" fmla="val 0"/>
            </a:avLst>
          </a:prstGeom>
          <a:solidFill>
            <a:schemeClr val="accent5"/>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30" name="图片 29"/>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2" name="标题 1"/>
          <p:cNvSpPr>
            <a:spLocks noGrp="1"/>
          </p:cNvSpPr>
          <p:nvPr>
            <p:ph type="title"/>
          </p:nvPr>
        </p:nvSpPr>
        <p:spPr>
          <a:xfrm>
            <a:off x="1478543" y="18410"/>
            <a:ext cx="10515600" cy="1325563"/>
          </a:xfrm>
          <a:effectLst>
            <a:outerShdw blurRad="50800" dist="38100" dir="2700000" algn="tl" rotWithShape="0">
              <a:prstClr val="black">
                <a:alpha val="40000"/>
              </a:prstClr>
            </a:outerShdw>
          </a:effectLst>
        </p:spPr>
        <p:txBody>
          <a:bodyPr>
            <a:normAutofit/>
          </a:bodyPr>
          <a:lstStyle>
            <a:lvl1pPr algn="r">
              <a:defRPr sz="3200" b="1">
                <a:solidFill>
                  <a:schemeClr val="bg1"/>
                </a:solidFill>
              </a:defRPr>
            </a:lvl1pPr>
          </a:lstStyle>
          <a:p>
            <a:r>
              <a:rPr lang="zh-CN" altLang="en-US"/>
              <a:t>单击此处编辑母版标题样式</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中科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sp>
        <p:nvSpPr>
          <p:cNvPr id="9" name="标题 8"/>
          <p:cNvSpPr>
            <a:spLocks noGrp="1"/>
          </p:cNvSpPr>
          <p:nvPr>
            <p:ph type="title"/>
          </p:nvPr>
        </p:nvSpPr>
        <p:spPr>
          <a:xfrm>
            <a:off x="281832" y="182507"/>
            <a:ext cx="8216283" cy="759735"/>
          </a:xfrm>
          <a:solidFill>
            <a:srgbClr val="014099"/>
          </a:solidFill>
          <a:ln w="19050">
            <a:solidFill>
              <a:schemeClr val="accent1">
                <a:lumMod val="40000"/>
                <a:lumOff val="60000"/>
              </a:schemeClr>
            </a:solidFill>
          </a:ln>
          <a:effectLst>
            <a:outerShdw blurRad="50800" dist="38100" dir="8100000" algn="tr" rotWithShape="0">
              <a:prstClr val="black">
                <a:alpha val="40000"/>
              </a:prstClr>
            </a:outerShdw>
          </a:effectLst>
          <a:scene3d>
            <a:camera prst="orthographicFront"/>
            <a:lightRig rig="flood" dir="t"/>
          </a:scene3d>
          <a:sp3d/>
        </p:spPr>
        <p:txBody>
          <a:bodyPr vert="horz" lIns="91440" tIns="45720" rIns="91440" bIns="45720" rtlCol="0" anchor="ctr">
            <a:normAutofit/>
          </a:bodyPr>
          <a:lstStyle>
            <a:lvl1pPr>
              <a:defRPr lang="zh-CN" altLang="en-US" sz="3200" b="1" dirty="0">
                <a:solidFill>
                  <a:schemeClr val="bg1"/>
                </a:solidFill>
              </a:defRPr>
            </a:lvl1pPr>
          </a:lstStyle>
          <a:p>
            <a:pPr marL="0" lvl="0"/>
            <a:r>
              <a:rPr lang="zh-CN" altLang="en-US"/>
              <a:t>单击此处编辑母版标题样式</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0CBB207-5EAB-47C3-B719-5632B4BE83BE}"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49931" y="306608"/>
            <a:ext cx="8216283" cy="759735"/>
          </a:xfrm>
          <a:solidFill>
            <a:srgbClr val="A40006"/>
          </a:solidFill>
          <a:ln w="19050">
            <a:solidFill>
              <a:srgbClr val="FF0000"/>
            </a:solidFill>
          </a:ln>
          <a:effectLst>
            <a:outerShdw blurRad="50800" dist="38100" dir="8100000" algn="tr" rotWithShape="0">
              <a:prstClr val="black">
                <a:alpha val="40000"/>
              </a:prstClr>
            </a:outerShdw>
          </a:effectLst>
          <a:scene3d>
            <a:camera prst="orthographicFront"/>
            <a:lightRig rig="flood" dir="t"/>
          </a:scene3d>
          <a:sp3d/>
        </p:spPr>
        <p:txBody>
          <a:bodyPr>
            <a:normAutofit/>
          </a:bodyPr>
          <a:lstStyle>
            <a:lvl1pPr>
              <a:defRPr sz="3200" b="1">
                <a:solidFill>
                  <a:schemeClr val="bg1"/>
                </a:solidFill>
              </a:defRPr>
            </a:lvl1pPr>
          </a:lstStyle>
          <a:p>
            <a:r>
              <a:rPr lang="zh-CN" altLang="en-US"/>
              <a:t>单击此处编辑母版标题样式</a:t>
            </a:r>
          </a:p>
        </p:txBody>
      </p:sp>
      <p:sp>
        <p:nvSpPr>
          <p:cNvPr id="3" name="内容占位符 2"/>
          <p:cNvSpPr>
            <a:spLocks noGrp="1"/>
          </p:cNvSpPr>
          <p:nvPr>
            <p:ph idx="1" hasCustomPrompt="1"/>
          </p:nvPr>
        </p:nvSpPr>
        <p:spPr>
          <a:xfrm>
            <a:off x="838200" y="1616868"/>
            <a:ext cx="10515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0CBB207-5EAB-47C3-B719-5632B4BE83BE}" type="slidenum">
              <a:rPr lang="zh-CN" altLang="en-US" smtClean="0"/>
              <a:t>‹#›</a:t>
            </a:fld>
            <a:endParaRPr lang="zh-CN" altLang="en-US"/>
          </a:p>
        </p:txBody>
      </p:sp>
      <p:pic>
        <p:nvPicPr>
          <p:cNvPr id="24" name="图片 23"/>
          <p:cNvPicPr>
            <a:picLocks noChangeAspect="1"/>
          </p:cNvPicPr>
          <p:nvPr userDrawn="1"/>
        </p:nvPicPr>
        <p:blipFill rotWithShape="1">
          <a:blip r:embed="rId2" cstate="email"/>
          <a:srcRect r="416"/>
          <a:stretch>
            <a:fillRect/>
          </a:stretch>
        </p:blipFill>
        <p:spPr>
          <a:xfrm>
            <a:off x="-1" y="5120806"/>
            <a:ext cx="12191999" cy="1759932"/>
          </a:xfrm>
          <a:prstGeom prst="rect">
            <a:avLst/>
          </a:prstGeom>
        </p:spPr>
      </p:pic>
      <p:pic>
        <p:nvPicPr>
          <p:cNvPr id="26" name="图片 25"/>
          <p:cNvPicPr>
            <a:picLocks noChangeAspect="1"/>
          </p:cNvPicPr>
          <p:nvPr userDrawn="1"/>
        </p:nvPicPr>
        <p:blipFill>
          <a:blip r:embed="rId3" cstate="email"/>
          <a:stretch>
            <a:fillRect/>
          </a:stretch>
        </p:blipFill>
        <p:spPr>
          <a:xfrm>
            <a:off x="9028590" y="328428"/>
            <a:ext cx="2772075" cy="762828"/>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grpSp>
        <p:nvGrpSpPr>
          <p:cNvPr id="7" name="组合 6"/>
          <p:cNvGrpSpPr/>
          <p:nvPr userDrawn="1"/>
        </p:nvGrpSpPr>
        <p:grpSpPr>
          <a:xfrm>
            <a:off x="-1" y="1013101"/>
            <a:ext cx="12192001" cy="5844899"/>
            <a:chOff x="-1" y="1092199"/>
            <a:chExt cx="12192001" cy="5765801"/>
          </a:xfrm>
        </p:grpSpPr>
        <p:pic>
          <p:nvPicPr>
            <p:cNvPr id="8" name="图片 7"/>
            <p:cNvPicPr>
              <a:picLocks noChangeAspect="1"/>
            </p:cNvPicPr>
            <p:nvPr userDrawn="1"/>
          </p:nvPicPr>
          <p:blipFill>
            <a:blip r:embed="rId2"/>
            <a:stretch>
              <a:fillRect/>
            </a:stretch>
          </p:blipFill>
          <p:spPr>
            <a:xfrm>
              <a:off x="-1" y="1092199"/>
              <a:ext cx="12192001" cy="5765801"/>
            </a:xfrm>
            <a:prstGeom prst="rect">
              <a:avLst/>
            </a:prstGeom>
          </p:spPr>
        </p:pic>
        <p:sp>
          <p:nvSpPr>
            <p:cNvPr id="9" name="矩形 8"/>
            <p:cNvSpPr/>
            <p:nvPr userDrawn="1"/>
          </p:nvSpPr>
          <p:spPr>
            <a:xfrm>
              <a:off x="0" y="1092199"/>
              <a:ext cx="12192000" cy="5765801"/>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矩形 9"/>
          <p:cNvSpPr/>
          <p:nvPr userDrawn="1"/>
        </p:nvSpPr>
        <p:spPr>
          <a:xfrm>
            <a:off x="0" y="955951"/>
            <a:ext cx="12192000" cy="156384"/>
          </a:xfrm>
          <a:prstGeom prst="rect">
            <a:avLst/>
          </a:prstGeom>
          <a:gradFill>
            <a:gsLst>
              <a:gs pos="0">
                <a:schemeClr val="bg1">
                  <a:lumMod val="95000"/>
                </a:schemeClr>
              </a:gs>
              <a:gs pos="100000">
                <a:schemeClr val="bg1">
                  <a:lumMod val="9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userDrawn="1"/>
        </p:nvSpPr>
        <p:spPr>
          <a:xfrm>
            <a:off x="0" y="72341"/>
            <a:ext cx="139700" cy="835638"/>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271000" y="206657"/>
            <a:ext cx="2603500" cy="701321"/>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gradFill>
          <a:gsLst>
            <a:gs pos="100000">
              <a:srgbClr val="7F0020"/>
            </a:gs>
            <a:gs pos="0">
              <a:srgbClr val="D74034"/>
            </a:gs>
            <a:gs pos="30000">
              <a:srgbClr val="C00000"/>
            </a:gs>
          </a:gsLst>
          <a:lin ang="5400000" scaled="1"/>
        </a:gra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8200" y="2780992"/>
            <a:ext cx="10515600" cy="1296015"/>
          </a:xfrm>
        </p:spPr>
        <p:txBody>
          <a:bodyPr anchor="b">
            <a:noAutofit/>
          </a:bodyPr>
          <a:lstStyle>
            <a:lvl1pPr>
              <a:defRPr sz="8000" b="1">
                <a:solidFill>
                  <a:schemeClr val="bg1"/>
                </a:solidFill>
              </a:defRPr>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0CBB207-5EAB-47C3-B719-5632B4BE83BE}" type="slidenum">
              <a:rPr lang="zh-CN" altLang="en-US" smtClean="0"/>
              <a:t>‹#›</a:t>
            </a:fld>
            <a:endParaRPr lang="zh-CN" altLang="en-US"/>
          </a:p>
        </p:txBody>
      </p:sp>
      <p:pic>
        <p:nvPicPr>
          <p:cNvPr id="7" name="图片 6"/>
          <p:cNvPicPr>
            <a:picLocks noChangeAspect="1"/>
          </p:cNvPicPr>
          <p:nvPr userDrawn="1"/>
        </p:nvPicPr>
        <p:blipFill rotWithShape="1">
          <a:blip r:embed="rId2" cstate="email"/>
          <a:srcRect r="313"/>
          <a:stretch>
            <a:fillRect/>
          </a:stretch>
        </p:blipFill>
        <p:spPr>
          <a:xfrm>
            <a:off x="0" y="5069225"/>
            <a:ext cx="12192000" cy="1798303"/>
          </a:xfrm>
          <a:prstGeom prst="rect">
            <a:avLst/>
          </a:prstGeom>
        </p:spPr>
      </p:pic>
      <p:pic>
        <p:nvPicPr>
          <p:cNvPr id="10" name="图片 9"/>
          <p:cNvPicPr>
            <a:picLocks noChangeAspect="1"/>
          </p:cNvPicPr>
          <p:nvPr userDrawn="1"/>
        </p:nvPicPr>
        <p:blipFill>
          <a:blip r:embed="rId3" cstate="email"/>
          <a:stretch>
            <a:fillRect/>
          </a:stretch>
        </p:blipFill>
        <p:spPr>
          <a:xfrm>
            <a:off x="9028590" y="328428"/>
            <a:ext cx="2772075" cy="76282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pic>
        <p:nvPicPr>
          <p:cNvPr id="7" name="图片 6"/>
          <p:cNvPicPr>
            <a:picLocks noChangeAspect="1"/>
          </p:cNvPicPr>
          <p:nvPr userDrawn="1"/>
        </p:nvPicPr>
        <p:blipFill rotWithShape="1">
          <a:blip r:embed="rId2" cstate="email"/>
          <a:srcRect r="416"/>
          <a:stretch>
            <a:fillRect/>
          </a:stretch>
        </p:blipFill>
        <p:spPr>
          <a:xfrm>
            <a:off x="-1" y="5120806"/>
            <a:ext cx="12191999" cy="1759932"/>
          </a:xfrm>
          <a:prstGeom prst="rect">
            <a:avLst/>
          </a:prstGeom>
        </p:spPr>
      </p:pic>
      <p:pic>
        <p:nvPicPr>
          <p:cNvPr id="12" name="图片 11"/>
          <p:cNvPicPr>
            <a:picLocks noChangeAspect="1"/>
          </p:cNvPicPr>
          <p:nvPr userDrawn="1"/>
        </p:nvPicPr>
        <p:blipFill>
          <a:blip r:embed="rId3" cstate="email"/>
          <a:stretch>
            <a:fillRect/>
          </a:stretch>
        </p:blipFill>
        <p:spPr>
          <a:xfrm>
            <a:off x="9028590" y="182508"/>
            <a:ext cx="2772075" cy="762828"/>
          </a:xfrm>
          <a:prstGeom prst="rect">
            <a:avLst/>
          </a:prstGeom>
        </p:spPr>
      </p:pic>
      <p:sp>
        <p:nvSpPr>
          <p:cNvPr id="10" name="标题 8"/>
          <p:cNvSpPr>
            <a:spLocks noGrp="1"/>
          </p:cNvSpPr>
          <p:nvPr>
            <p:ph type="title"/>
          </p:nvPr>
        </p:nvSpPr>
        <p:spPr>
          <a:xfrm>
            <a:off x="281833" y="182508"/>
            <a:ext cx="8216283" cy="759735"/>
          </a:xfrm>
          <a:solidFill>
            <a:srgbClr val="A40006"/>
          </a:solidFill>
          <a:ln w="19050">
            <a:solidFill>
              <a:srgbClr val="FF0000"/>
            </a:solidFill>
          </a:ln>
          <a:effectLst>
            <a:outerShdw blurRad="50800" dist="38100" dir="8100000" algn="tr" rotWithShape="0">
              <a:prstClr val="black">
                <a:alpha val="40000"/>
              </a:prstClr>
            </a:outerShdw>
          </a:effectLst>
          <a:scene3d>
            <a:camera prst="orthographicFront"/>
            <a:lightRig rig="flood" dir="t"/>
          </a:scene3d>
          <a:sp3d/>
        </p:spPr>
        <p:txBody>
          <a:bodyPr vert="horz" lIns="91440" tIns="45720" rIns="91440" bIns="45720" rtlCol="0" anchor="ctr">
            <a:normAutofit/>
          </a:bodyPr>
          <a:lstStyle>
            <a:lvl1pPr>
              <a:defRPr lang="zh-CN" altLang="en-US" sz="3200" b="1" dirty="0">
                <a:solidFill>
                  <a:schemeClr val="bg1"/>
                </a:solidFill>
              </a:defRPr>
            </a:lvl1pPr>
          </a:lstStyle>
          <a:p>
            <a:pPr marL="0" lvl="0"/>
            <a:r>
              <a:rPr lang="zh-CN" altLang="en-US"/>
              <a:t>单击此处编辑母版标题样式</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sp>
        <p:nvSpPr>
          <p:cNvPr id="9" name="标题 8"/>
          <p:cNvSpPr>
            <a:spLocks noGrp="1"/>
          </p:cNvSpPr>
          <p:nvPr>
            <p:ph type="title"/>
          </p:nvPr>
        </p:nvSpPr>
        <p:spPr>
          <a:xfrm>
            <a:off x="281833" y="182508"/>
            <a:ext cx="8216283" cy="759735"/>
          </a:xfrm>
          <a:solidFill>
            <a:srgbClr val="A40006"/>
          </a:solidFill>
          <a:ln w="19050">
            <a:solidFill>
              <a:srgbClr val="FF0000"/>
            </a:solidFill>
          </a:ln>
          <a:effectLst>
            <a:outerShdw blurRad="50800" dist="38100" dir="8100000" algn="tr" rotWithShape="0">
              <a:prstClr val="black">
                <a:alpha val="40000"/>
              </a:prstClr>
            </a:outerShdw>
          </a:effectLst>
          <a:scene3d>
            <a:camera prst="orthographicFront"/>
            <a:lightRig rig="flood" dir="t"/>
          </a:scene3d>
          <a:sp3d/>
        </p:spPr>
        <p:txBody>
          <a:bodyPr vert="horz" lIns="91440" tIns="45720" rIns="91440" bIns="45720" rtlCol="0" anchor="ctr">
            <a:normAutofit/>
          </a:bodyPr>
          <a:lstStyle>
            <a:lvl1pPr>
              <a:defRPr lang="zh-CN" altLang="en-US" sz="3200" b="1" dirty="0">
                <a:solidFill>
                  <a:schemeClr val="bg1"/>
                </a:solidFill>
              </a:defRPr>
            </a:lvl1pPr>
          </a:lstStyle>
          <a:p>
            <a:pPr marL="0" lvl="0"/>
            <a:r>
              <a:rPr lang="zh-CN" altLang="en-US"/>
              <a:t>单击此处编辑母版标题样式</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底纹">
    <p:spTree>
      <p:nvGrpSpPr>
        <p:cNvPr id="1" name=""/>
        <p:cNvGrpSpPr/>
        <p:nvPr/>
      </p:nvGrpSpPr>
      <p:grpSpPr>
        <a:xfrm>
          <a:off x="0" y="0"/>
          <a:ext cx="0" cy="0"/>
          <a:chOff x="0" y="0"/>
          <a:chExt cx="0" cy="0"/>
        </a:xfrm>
      </p:grpSpPr>
      <p:grpSp>
        <p:nvGrpSpPr>
          <p:cNvPr id="6" name="Group 4"/>
          <p:cNvGrpSpPr>
            <a:grpSpLocks noChangeAspect="1"/>
          </p:cNvGrpSpPr>
          <p:nvPr userDrawn="1"/>
        </p:nvGrpSpPr>
        <p:grpSpPr bwMode="auto">
          <a:xfrm>
            <a:off x="0" y="5072541"/>
            <a:ext cx="12192000" cy="1800828"/>
            <a:chOff x="0" y="3476"/>
            <a:chExt cx="5775" cy="853"/>
          </a:xfrm>
          <a:solidFill>
            <a:schemeClr val="tx2"/>
          </a:solidFill>
        </p:grpSpPr>
        <p:sp>
          <p:nvSpPr>
            <p:cNvPr id="7"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底纹 + 校徽">
    <p:spTree>
      <p:nvGrpSpPr>
        <p:cNvPr id="1" name=""/>
        <p:cNvGrpSpPr/>
        <p:nvPr/>
      </p:nvGrpSpPr>
      <p:grpSpPr>
        <a:xfrm>
          <a:off x="0" y="0"/>
          <a:ext cx="0" cy="0"/>
          <a:chOff x="0" y="0"/>
          <a:chExt cx="0" cy="0"/>
        </a:xfrm>
      </p:grpSpPr>
      <p:pic>
        <p:nvPicPr>
          <p:cNvPr id="3" name="图形 2"/>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026812" y="325447"/>
            <a:ext cx="2810614" cy="752510"/>
          </a:xfrm>
          <a:prstGeom prst="rect">
            <a:avLst/>
          </a:prstGeom>
        </p:spPr>
      </p:pic>
      <p:grpSp>
        <p:nvGrpSpPr>
          <p:cNvPr id="6" name="Group 4"/>
          <p:cNvGrpSpPr>
            <a:grpSpLocks noChangeAspect="1"/>
          </p:cNvGrpSpPr>
          <p:nvPr userDrawn="1"/>
        </p:nvGrpSpPr>
        <p:grpSpPr bwMode="auto">
          <a:xfrm>
            <a:off x="0" y="5072541"/>
            <a:ext cx="12192000" cy="1800828"/>
            <a:chOff x="0" y="3476"/>
            <a:chExt cx="5775" cy="853"/>
          </a:xfrm>
          <a:solidFill>
            <a:schemeClr val="tx2"/>
          </a:solidFill>
        </p:grpSpPr>
        <p:sp>
          <p:nvSpPr>
            <p:cNvPr id="7"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仅标题">
    <p:spTree>
      <p:nvGrpSpPr>
        <p:cNvPr id="1" name=""/>
        <p:cNvGrpSpPr/>
        <p:nvPr/>
      </p:nvGrpSpPr>
      <p:grpSpPr>
        <a:xfrm>
          <a:off x="0" y="0"/>
          <a:ext cx="0" cy="0"/>
          <a:chOff x="0" y="0"/>
          <a:chExt cx="0" cy="0"/>
        </a:xfrm>
      </p:grpSpPr>
      <p:sp>
        <p:nvSpPr>
          <p:cNvPr id="10"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6"/>
          </a:lnRef>
          <a:fillRef idx="2">
            <a:schemeClr val="accent6"/>
          </a:fillRef>
          <a:effectRef idx="1">
            <a:schemeClr val="accent6"/>
          </a:effectRef>
          <a:fontRef idx="minor">
            <a:schemeClr val="dk1"/>
          </a:fontRef>
        </p:style>
        <p:txBody>
          <a:bodyPr rtlCol="0" anchor="ctr"/>
          <a:lstStyle/>
          <a:p>
            <a:pPr algn="ctr"/>
            <a:endParaRPr lang="zh-CN" altLang="en-US" dirty="0"/>
          </a:p>
        </p:txBody>
      </p:sp>
      <p:sp>
        <p:nvSpPr>
          <p:cNvPr id="2" name="等腰三角形 1"/>
          <p:cNvSpPr/>
          <p:nvPr userDrawn="1"/>
        </p:nvSpPr>
        <p:spPr>
          <a:xfrm flipV="1">
            <a:off x="-1" y="-10556"/>
            <a:ext cx="5752619" cy="1599658"/>
          </a:xfrm>
          <a:prstGeom prst="triangle">
            <a:avLst>
              <a:gd name="adj" fmla="val 0"/>
            </a:avLst>
          </a:prstGeom>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8" name="标题 7"/>
          <p:cNvSpPr>
            <a:spLocks noGrp="1"/>
          </p:cNvSpPr>
          <p:nvPr>
            <p:ph type="title" hasCustomPrompt="1"/>
          </p:nvPr>
        </p:nvSpPr>
        <p:spPr>
          <a:xfrm>
            <a:off x="1539503" y="2755"/>
            <a:ext cx="10515600" cy="1315720"/>
          </a:xfrm>
          <a:effectLst>
            <a:outerShdw blurRad="50800" dist="38100" dir="2700000" algn="tl" rotWithShape="0">
              <a:prstClr val="black">
                <a:alpha val="40000"/>
              </a:prstClr>
            </a:outerShdw>
          </a:effectLst>
        </p:spPr>
        <p:txBody>
          <a:bodyPr anchor="ctr" anchorCtr="0">
            <a:normAutofit/>
          </a:bodyPr>
          <a:lstStyle>
            <a:lvl1pPr algn="r">
              <a:defRPr sz="3200" b="1">
                <a:solidFill>
                  <a:schemeClr val="bg1"/>
                </a:solidFill>
                <a:latin typeface="+mj-ea"/>
                <a:ea typeface="+mj-ea"/>
              </a:defRPr>
            </a:lvl1pPr>
          </a:lstStyle>
          <a:p>
            <a:r>
              <a:rPr lang="zh-CN" altLang="en-US"/>
              <a:t>单击此处编辑母版标题样式增长一些尝试</a:t>
            </a:r>
          </a:p>
        </p:txBody>
      </p:sp>
      <p:grpSp>
        <p:nvGrpSpPr>
          <p:cNvPr id="13" name="Group 4"/>
          <p:cNvGrpSpPr>
            <a:grpSpLocks noChangeAspect="1"/>
          </p:cNvGrpSpPr>
          <p:nvPr userDrawn="1"/>
        </p:nvGrpSpPr>
        <p:grpSpPr bwMode="auto">
          <a:xfrm>
            <a:off x="0" y="5072541"/>
            <a:ext cx="12192000" cy="1800828"/>
            <a:chOff x="0" y="3476"/>
            <a:chExt cx="5775" cy="853"/>
          </a:xfrm>
          <a:solidFill>
            <a:schemeClr val="tx2"/>
          </a:solidFill>
        </p:grpSpPr>
        <p:sp>
          <p:nvSpPr>
            <p:cNvPr id="14"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0"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含内容">
    <p:spTree>
      <p:nvGrpSpPr>
        <p:cNvPr id="1" name=""/>
        <p:cNvGrpSpPr/>
        <p:nvPr/>
      </p:nvGrpSpPr>
      <p:grpSpPr>
        <a:xfrm>
          <a:off x="0" y="0"/>
          <a:ext cx="0" cy="0"/>
          <a:chOff x="0" y="0"/>
          <a:chExt cx="0" cy="0"/>
        </a:xfrm>
      </p:grpSpPr>
      <p:sp>
        <p:nvSpPr>
          <p:cNvPr id="10"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6"/>
          </a:lnRef>
          <a:fillRef idx="2">
            <a:schemeClr val="accent6"/>
          </a:fillRef>
          <a:effectRef idx="1">
            <a:schemeClr val="accent6"/>
          </a:effectRef>
          <a:fontRef idx="minor">
            <a:schemeClr val="dk1"/>
          </a:fontRef>
        </p:style>
        <p:txBody>
          <a:bodyPr rtlCol="0" anchor="ctr"/>
          <a:lstStyle/>
          <a:p>
            <a:pPr algn="ctr"/>
            <a:endParaRPr lang="zh-CN" altLang="en-US"/>
          </a:p>
        </p:txBody>
      </p:sp>
      <p:sp>
        <p:nvSpPr>
          <p:cNvPr id="2" name="等腰三角形 1"/>
          <p:cNvSpPr/>
          <p:nvPr userDrawn="1"/>
        </p:nvSpPr>
        <p:spPr>
          <a:xfrm flipV="1">
            <a:off x="-1" y="-10556"/>
            <a:ext cx="5752619" cy="1599658"/>
          </a:xfrm>
          <a:prstGeom prst="triangle">
            <a:avLst>
              <a:gd name="adj" fmla="val 0"/>
            </a:avLst>
          </a:prstGeom>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8" name="标题 7"/>
          <p:cNvSpPr>
            <a:spLocks noGrp="1"/>
          </p:cNvSpPr>
          <p:nvPr>
            <p:ph type="title" hasCustomPrompt="1"/>
          </p:nvPr>
        </p:nvSpPr>
        <p:spPr>
          <a:xfrm>
            <a:off x="1539503" y="2755"/>
            <a:ext cx="10515600" cy="1315720"/>
          </a:xfrm>
          <a:effectLst>
            <a:outerShdw blurRad="50800" dist="38100" dir="2700000" algn="tl" rotWithShape="0">
              <a:prstClr val="black">
                <a:alpha val="40000"/>
              </a:prstClr>
            </a:outerShdw>
          </a:effectLst>
        </p:spPr>
        <p:txBody>
          <a:bodyPr anchor="ctr" anchorCtr="0">
            <a:normAutofit/>
          </a:bodyPr>
          <a:lstStyle>
            <a:lvl1pPr algn="r">
              <a:defRPr sz="3200" b="1">
                <a:solidFill>
                  <a:schemeClr val="bg1"/>
                </a:solidFill>
                <a:latin typeface="+mj-ea"/>
                <a:ea typeface="+mj-ea"/>
              </a:defRPr>
            </a:lvl1pPr>
          </a:lstStyle>
          <a:p>
            <a:r>
              <a:rPr lang="zh-CN" altLang="en-US"/>
              <a:t>单击此处编辑母版标题样式增长一些尝试</a:t>
            </a:r>
          </a:p>
        </p:txBody>
      </p:sp>
      <p:grpSp>
        <p:nvGrpSpPr>
          <p:cNvPr id="13" name="Group 4"/>
          <p:cNvGrpSpPr>
            <a:grpSpLocks noChangeAspect="1"/>
          </p:cNvGrpSpPr>
          <p:nvPr userDrawn="1"/>
        </p:nvGrpSpPr>
        <p:grpSpPr bwMode="auto">
          <a:xfrm>
            <a:off x="0" y="5072541"/>
            <a:ext cx="12192000" cy="1800828"/>
            <a:chOff x="0" y="3476"/>
            <a:chExt cx="5775" cy="853"/>
          </a:xfrm>
          <a:solidFill>
            <a:schemeClr val="tx2"/>
          </a:solidFill>
        </p:grpSpPr>
        <p:sp>
          <p:nvSpPr>
            <p:cNvPr id="14"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0"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 name="文本占位符 3"/>
          <p:cNvSpPr>
            <a:spLocks noGrp="1"/>
          </p:cNvSpPr>
          <p:nvPr>
            <p:ph type="body" sz="quarter" idx="10" hasCustomPrompt="1"/>
          </p:nvPr>
        </p:nvSpPr>
        <p:spPr>
          <a:xfrm>
            <a:off x="863600" y="1579654"/>
            <a:ext cx="10309225" cy="4646612"/>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D4B51F-5022-4B9A-B1DC-58E2D82F8E58}" type="datetimeFigureOut">
              <a:rPr lang="zh-CN" altLang="en-US" smtClean="0"/>
              <a:t>2024/1/30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CBB207-5EAB-47C3-B719-5632B4BE83B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18.png"/><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slideLayout" Target="../slideLayouts/slideLayout20.xml"/><Relationship Id="rId7" Type="http://schemas.openxmlformats.org/officeDocument/2006/relationships/image" Target="../media/image20.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10.png"/><Relationship Id="rId5" Type="http://schemas.openxmlformats.org/officeDocument/2006/relationships/image" Target="../media/image19.png"/><Relationship Id="rId10" Type="http://schemas.openxmlformats.org/officeDocument/2006/relationships/image" Target="../media/image23.png"/><Relationship Id="rId4" Type="http://schemas.openxmlformats.org/officeDocument/2006/relationships/notesSlide" Target="../notesSlides/notesSlide11.xml"/><Relationship Id="rId9"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0.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0.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26.png"/><Relationship Id="rId5" Type="http://schemas.openxmlformats.org/officeDocument/2006/relationships/image" Target="../media/image10.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0.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0.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0.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0.xml"/><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20.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0.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20.xml"/><Relationship Id="rId7" Type="http://schemas.openxmlformats.org/officeDocument/2006/relationships/image" Target="../media/image1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2.jpeg"/><Relationship Id="rId5" Type="http://schemas.openxmlformats.org/officeDocument/2006/relationships/image" Target="../media/image10.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5.png"/><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microsoft.com/office/2007/relationships/media" Target="../media/media3.mp4"/><Relationship Id="rId1" Type="http://schemas.openxmlformats.org/officeDocument/2006/relationships/video" Target="NULL" TargetMode="External"/><Relationship Id="rId6" Type="http://schemas.openxmlformats.org/officeDocument/2006/relationships/image" Target="../media/image16.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0.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0.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0.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831849" y="2516046"/>
            <a:ext cx="11104777" cy="1296015"/>
          </a:xfrm>
        </p:spPr>
        <p:txBody>
          <a:bodyPr/>
          <a:lstStyle/>
          <a:p>
            <a:r>
              <a:rPr lang="en-US" altLang="zh-CN" sz="6000" dirty="0">
                <a:latin typeface="Times New Roman" panose="02020603050405020304" pitchFamily="18" charset="0"/>
                <a:cs typeface="Times New Roman" panose="02020603050405020304" pitchFamily="18" charset="0"/>
              </a:rPr>
              <a:t>The Design and Implementation of the Greedy Snake Fights AI</a:t>
            </a:r>
            <a:endParaRPr lang="zh-CN" altLang="en-US" sz="6000" dirty="0">
              <a:latin typeface="Times New Roman" panose="02020603050405020304" pitchFamily="18" charset="0"/>
              <a:cs typeface="Times New Roman" panose="02020603050405020304" pitchFamily="18" charset="0"/>
            </a:endParaRPr>
          </a:p>
        </p:txBody>
      </p:sp>
      <p:sp>
        <p:nvSpPr>
          <p:cNvPr id="5" name="文本占位符 4"/>
          <p:cNvSpPr>
            <a:spLocks noGrp="1"/>
          </p:cNvSpPr>
          <p:nvPr>
            <p:ph type="body" idx="1"/>
          </p:nvPr>
        </p:nvSpPr>
        <p:spPr>
          <a:xfrm>
            <a:off x="3883541" y="4932563"/>
            <a:ext cx="7595887" cy="573087"/>
          </a:xfrm>
        </p:spPr>
        <p:txBody>
          <a:bodyPr>
            <a:normAutofit fontScale="85000" lnSpcReduction="10000"/>
          </a:bodyPr>
          <a:lstStyle/>
          <a:p>
            <a:r>
              <a:rPr lang="en-US" altLang="zh-CN" sz="2800" b="1" dirty="0">
                <a:solidFill>
                  <a:schemeClr val="bg1"/>
                </a:solidFill>
                <a:latin typeface="Times New Roman" panose="02020603050405020304" pitchFamily="18" charset="0"/>
                <a:cs typeface="Times New Roman" panose="02020603050405020304" pitchFamily="18" charset="0"/>
              </a:rPr>
              <a:t>participants</a:t>
            </a:r>
            <a:r>
              <a:rPr lang="zh-CN" altLang="en-US" sz="2800" dirty="0">
                <a:solidFill>
                  <a:schemeClr val="bg1"/>
                </a:solidFill>
              </a:rPr>
              <a:t>： 李奕萱 陈欣禾 刘文婷  夏李锦暄 卢婷</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5"/>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2" name="文本框 1">
            <a:extLst>
              <a:ext uri="{FF2B5EF4-FFF2-40B4-BE49-F238E27FC236}">
                <a16:creationId xmlns:a16="http://schemas.microsoft.com/office/drawing/2014/main" id="{DC8E0124-E96C-6B67-497B-962E0E04B4D9}"/>
              </a:ext>
            </a:extLst>
          </p:cNvPr>
          <p:cNvSpPr txBox="1"/>
          <p:nvPr/>
        </p:nvSpPr>
        <p:spPr>
          <a:xfrm>
            <a:off x="376797" y="138221"/>
            <a:ext cx="11898923" cy="830997"/>
          </a:xfrm>
          <a:prstGeom prst="rect">
            <a:avLst/>
          </a:prstGeom>
          <a:no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Minimax Agent</a:t>
            </a:r>
            <a:endParaRPr lang="zh-CN" altLang="en-US" sz="4800" b="1"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885261DD-C4E2-6FDF-066B-E62ED29A839E}"/>
              </a:ext>
            </a:extLst>
          </p:cNvPr>
          <p:cNvSpPr txBox="1"/>
          <p:nvPr/>
        </p:nvSpPr>
        <p:spPr>
          <a:xfrm>
            <a:off x="4867838" y="2160084"/>
            <a:ext cx="7206714" cy="2246769"/>
          </a:xfrm>
          <a:prstGeom prst="rect">
            <a:avLst/>
          </a:prstGeom>
          <a:noFill/>
        </p:spPr>
        <p:txBody>
          <a:bodyPr wrap="square" rtlCol="0">
            <a:spAutoFit/>
          </a:bodyPr>
          <a:lstStyle/>
          <a:p>
            <a:r>
              <a:rPr lang="en-US" altLang="zh-CN" sz="2800" dirty="0">
                <a:latin typeface="Times New Roman" panose="02020603050405020304" pitchFamily="18" charset="0"/>
                <a:cs typeface="Times New Roman" panose="02020603050405020304" pitchFamily="18" charset="0"/>
              </a:rPr>
              <a:t>The red snake is a Minimax Agent</a:t>
            </a:r>
          </a:p>
          <a:p>
            <a:r>
              <a:rPr lang="en-US" altLang="zh-CN" sz="2800" dirty="0">
                <a:latin typeface="Times New Roman" panose="02020603050405020304" pitchFamily="18" charset="0"/>
                <a:cs typeface="Times New Roman" panose="02020603050405020304" pitchFamily="18" charset="0"/>
              </a:rPr>
              <a:t>The other two snakes are Q-learning Agent</a:t>
            </a:r>
          </a:p>
          <a:p>
            <a:endParaRPr lang="en-US" altLang="zh-CN" sz="2800" dirty="0">
              <a:latin typeface="Times New Roman" panose="02020603050405020304" pitchFamily="18" charset="0"/>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Minimax Agent predicts the future state so that it can avoid bumping</a:t>
            </a:r>
            <a:endParaRPr lang="zh-CN" altLang="en-US" sz="2800" dirty="0">
              <a:latin typeface="Times New Roman" panose="02020603050405020304" pitchFamily="18" charset="0"/>
              <a:cs typeface="Times New Roman" panose="02020603050405020304" pitchFamily="18" charset="0"/>
            </a:endParaRPr>
          </a:p>
        </p:txBody>
      </p:sp>
      <p:pic>
        <p:nvPicPr>
          <p:cNvPr id="3" name="1月25日(2)">
            <a:hlinkClick r:id="" action="ppaction://media"/>
            <a:extLst>
              <a:ext uri="{FF2B5EF4-FFF2-40B4-BE49-F238E27FC236}">
                <a16:creationId xmlns:a16="http://schemas.microsoft.com/office/drawing/2014/main" id="{92534A4D-CAE8-4E98-39C8-1E36D92F686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20754" y="1608792"/>
            <a:ext cx="3640415" cy="3640415"/>
          </a:xfrm>
          <a:prstGeom prst="rect">
            <a:avLst/>
          </a:prstGeom>
        </p:spPr>
      </p:pic>
    </p:spTree>
    <p:extLst>
      <p:ext uri="{BB962C8B-B14F-4D97-AF65-F5344CB8AC3E}">
        <p14:creationId xmlns:p14="http://schemas.microsoft.com/office/powerpoint/2010/main" val="4250342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7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B724C18-0F60-4A38-BDBE-22AA48506F1E}"/>
              </a:ext>
            </a:extLst>
          </p:cNvPr>
          <p:cNvPicPr>
            <a:picLocks noChangeAspect="1"/>
          </p:cNvPicPr>
          <p:nvPr/>
        </p:nvPicPr>
        <p:blipFill>
          <a:blip r:embed="rId5"/>
          <a:stretch>
            <a:fillRect/>
          </a:stretch>
        </p:blipFill>
        <p:spPr>
          <a:xfrm>
            <a:off x="428684" y="4969863"/>
            <a:ext cx="7595685" cy="876160"/>
          </a:xfrm>
          <a:prstGeom prst="rect">
            <a:avLst/>
          </a:prstGeom>
        </p:spPr>
      </p:pic>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6"/>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2" name="文本框 11">
            <a:extLst>
              <a:ext uri="{FF2B5EF4-FFF2-40B4-BE49-F238E27FC236}">
                <a16:creationId xmlns:a16="http://schemas.microsoft.com/office/drawing/2014/main" id="{FA513625-2CA0-4F80-834D-B5F07C83374F}"/>
              </a:ext>
            </a:extLst>
          </p:cNvPr>
          <p:cNvSpPr txBox="1"/>
          <p:nvPr/>
        </p:nvSpPr>
        <p:spPr>
          <a:xfrm>
            <a:off x="376797" y="138221"/>
            <a:ext cx="11898923" cy="830997"/>
          </a:xfrm>
          <a:prstGeom prst="rect">
            <a:avLst/>
          </a:prstGeom>
          <a:no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Feature-based Q-learning</a:t>
            </a:r>
            <a:endParaRPr lang="zh-CN" altLang="en-US" sz="4800" b="1" dirty="0">
              <a:latin typeface="Times New Roman" panose="02020603050405020304" pitchFamily="18" charset="0"/>
              <a:cs typeface="Times New Roman" panose="02020603050405020304" pitchFamily="18" charset="0"/>
            </a:endParaRPr>
          </a:p>
        </p:txBody>
      </p:sp>
      <p:pic>
        <p:nvPicPr>
          <p:cNvPr id="3" name="qlearning">
            <a:hlinkClick r:id="" action="ppaction://media"/>
            <a:extLst>
              <a:ext uri="{FF2B5EF4-FFF2-40B4-BE49-F238E27FC236}">
                <a16:creationId xmlns:a16="http://schemas.microsoft.com/office/drawing/2014/main" id="{65A4884E-380E-4D48-8774-7D35489C434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36591" t="25946" r="36351" b="25585"/>
          <a:stretch/>
        </p:blipFill>
        <p:spPr>
          <a:xfrm>
            <a:off x="7581837" y="1767016"/>
            <a:ext cx="3298874" cy="3323968"/>
          </a:xfrm>
          <a:prstGeom prst="rect">
            <a:avLst/>
          </a:prstGeom>
        </p:spPr>
      </p:pic>
      <p:pic>
        <p:nvPicPr>
          <p:cNvPr id="14" name="图片 13">
            <a:extLst>
              <a:ext uri="{FF2B5EF4-FFF2-40B4-BE49-F238E27FC236}">
                <a16:creationId xmlns:a16="http://schemas.microsoft.com/office/drawing/2014/main" id="{9ED5868A-8743-496E-84B2-E07178B2A703}"/>
              </a:ext>
            </a:extLst>
          </p:cNvPr>
          <p:cNvPicPr>
            <a:picLocks noChangeAspect="1"/>
          </p:cNvPicPr>
          <p:nvPr/>
        </p:nvPicPr>
        <p:blipFill>
          <a:blip r:embed="rId8"/>
          <a:stretch>
            <a:fillRect/>
          </a:stretch>
        </p:blipFill>
        <p:spPr>
          <a:xfrm>
            <a:off x="376797" y="1767016"/>
            <a:ext cx="7075484" cy="777526"/>
          </a:xfrm>
          <a:prstGeom prst="rect">
            <a:avLst/>
          </a:prstGeom>
        </p:spPr>
      </p:pic>
      <p:pic>
        <p:nvPicPr>
          <p:cNvPr id="15" name="图片 14">
            <a:extLst>
              <a:ext uri="{FF2B5EF4-FFF2-40B4-BE49-F238E27FC236}">
                <a16:creationId xmlns:a16="http://schemas.microsoft.com/office/drawing/2014/main" id="{F699073E-85DF-4EEB-A4B6-29B044ADD2E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28685" y="2787042"/>
            <a:ext cx="6614666" cy="1002422"/>
          </a:xfrm>
          <a:prstGeom prst="rect">
            <a:avLst/>
          </a:prstGeom>
        </p:spPr>
      </p:pic>
      <p:pic>
        <p:nvPicPr>
          <p:cNvPr id="16" name="图片 15">
            <a:extLst>
              <a:ext uri="{FF2B5EF4-FFF2-40B4-BE49-F238E27FC236}">
                <a16:creationId xmlns:a16="http://schemas.microsoft.com/office/drawing/2014/main" id="{9B4F1A09-A705-429E-A043-DE6462329617}"/>
              </a:ext>
            </a:extLst>
          </p:cNvPr>
          <p:cNvPicPr>
            <a:picLocks noChangeAspect="1"/>
          </p:cNvPicPr>
          <p:nvPr/>
        </p:nvPicPr>
        <p:blipFill>
          <a:blip r:embed="rId10"/>
          <a:stretch>
            <a:fillRect/>
          </a:stretch>
        </p:blipFill>
        <p:spPr>
          <a:xfrm>
            <a:off x="428685" y="4192082"/>
            <a:ext cx="5416061" cy="487003"/>
          </a:xfrm>
          <a:prstGeom prst="rect">
            <a:avLst/>
          </a:prstGeom>
        </p:spPr>
      </p:pic>
    </p:spTree>
    <p:extLst>
      <p:ext uri="{BB962C8B-B14F-4D97-AF65-F5344CB8AC3E}">
        <p14:creationId xmlns:p14="http://schemas.microsoft.com/office/powerpoint/2010/main" val="1859696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3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3"/>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solidFill>
                <a:schemeClr val="tx2"/>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6" name="文本框 15">
            <a:extLst>
              <a:ext uri="{FF2B5EF4-FFF2-40B4-BE49-F238E27FC236}">
                <a16:creationId xmlns:a16="http://schemas.microsoft.com/office/drawing/2014/main" id="{05801694-DC07-5F5F-06CF-9A84F4B0C1FE}"/>
              </a:ext>
            </a:extLst>
          </p:cNvPr>
          <p:cNvSpPr txBox="1"/>
          <p:nvPr/>
        </p:nvSpPr>
        <p:spPr>
          <a:xfrm>
            <a:off x="861015" y="2397948"/>
            <a:ext cx="5109278" cy="2062103"/>
          </a:xfrm>
          <a:prstGeom prst="rect">
            <a:avLst/>
          </a:prstGeom>
          <a:noFill/>
        </p:spPr>
        <p:txBody>
          <a:bodyPr wrap="square">
            <a:spAutoFit/>
          </a:bodyPr>
          <a:lstStyle/>
          <a:p>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1</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STATE</a:t>
            </a:r>
          </a:p>
          <a:p>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2</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NET</a:t>
            </a:r>
          </a:p>
          <a:p>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3</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LEARNING RATE</a:t>
            </a:r>
            <a:endPar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endParaRPr>
          </a:p>
          <a:p>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4</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REWARD</a:t>
            </a:r>
          </a:p>
        </p:txBody>
      </p:sp>
    </p:spTree>
    <p:extLst>
      <p:ext uri="{BB962C8B-B14F-4D97-AF65-F5344CB8AC3E}">
        <p14:creationId xmlns:p14="http://schemas.microsoft.com/office/powerpoint/2010/main" val="3619403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3"/>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solidFill>
                <a:schemeClr val="tx2"/>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6" name="箭头: 右 15">
            <a:extLst>
              <a:ext uri="{FF2B5EF4-FFF2-40B4-BE49-F238E27FC236}">
                <a16:creationId xmlns:a16="http://schemas.microsoft.com/office/drawing/2014/main" id="{DAB901E5-6273-9692-BD69-63A98453B5BD}"/>
              </a:ext>
            </a:extLst>
          </p:cNvPr>
          <p:cNvSpPr/>
          <p:nvPr/>
        </p:nvSpPr>
        <p:spPr>
          <a:xfrm>
            <a:off x="339479" y="2499542"/>
            <a:ext cx="355904" cy="47636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a:extLst>
              <a:ext uri="{FF2B5EF4-FFF2-40B4-BE49-F238E27FC236}">
                <a16:creationId xmlns:a16="http://schemas.microsoft.com/office/drawing/2014/main" id="{78B0E733-DFEA-8AC6-9A8A-224F5501F673}"/>
              </a:ext>
            </a:extLst>
          </p:cNvPr>
          <p:cNvPicPr>
            <a:picLocks noChangeAspect="1"/>
          </p:cNvPicPr>
          <p:nvPr/>
        </p:nvPicPr>
        <p:blipFill>
          <a:blip r:embed="rId4"/>
          <a:stretch>
            <a:fillRect/>
          </a:stretch>
        </p:blipFill>
        <p:spPr>
          <a:xfrm>
            <a:off x="5266525" y="2397946"/>
            <a:ext cx="6492214" cy="1896179"/>
          </a:xfrm>
          <a:prstGeom prst="rect">
            <a:avLst/>
          </a:prstGeom>
        </p:spPr>
      </p:pic>
      <p:sp>
        <p:nvSpPr>
          <p:cNvPr id="15" name="文本框 14">
            <a:extLst>
              <a:ext uri="{FF2B5EF4-FFF2-40B4-BE49-F238E27FC236}">
                <a16:creationId xmlns:a16="http://schemas.microsoft.com/office/drawing/2014/main" id="{C759E7C0-889A-4C49-B0F2-1B4B06FBA807}"/>
              </a:ext>
            </a:extLst>
          </p:cNvPr>
          <p:cNvSpPr txBox="1"/>
          <p:nvPr/>
        </p:nvSpPr>
        <p:spPr>
          <a:xfrm>
            <a:off x="861015" y="2397948"/>
            <a:ext cx="5109278" cy="2062103"/>
          </a:xfrm>
          <a:prstGeom prst="rect">
            <a:avLst/>
          </a:prstGeom>
          <a:noFill/>
        </p:spPr>
        <p:txBody>
          <a:bodyPr wrap="square">
            <a:spAutoFit/>
          </a:bodyPr>
          <a:lstStyle/>
          <a:p>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1</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STATE</a:t>
            </a:r>
          </a:p>
          <a:p>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2</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NET</a:t>
            </a:r>
          </a:p>
          <a:p>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3</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LEARNING RATE</a:t>
            </a:r>
            <a:endPar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endParaRPr>
          </a:p>
          <a:p>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4</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REWARD</a:t>
            </a:r>
          </a:p>
        </p:txBody>
      </p:sp>
    </p:spTree>
    <p:extLst>
      <p:ext uri="{BB962C8B-B14F-4D97-AF65-F5344CB8AC3E}">
        <p14:creationId xmlns:p14="http://schemas.microsoft.com/office/powerpoint/2010/main" val="14926732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3"/>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solidFill>
                <a:schemeClr val="tx2"/>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5" name="箭头: 右 14">
            <a:extLst>
              <a:ext uri="{FF2B5EF4-FFF2-40B4-BE49-F238E27FC236}">
                <a16:creationId xmlns:a16="http://schemas.microsoft.com/office/drawing/2014/main" id="{BD4DD6C0-2166-DD59-E876-D98AD031CFDE}"/>
              </a:ext>
            </a:extLst>
          </p:cNvPr>
          <p:cNvSpPr/>
          <p:nvPr/>
        </p:nvSpPr>
        <p:spPr>
          <a:xfrm>
            <a:off x="334004" y="2905311"/>
            <a:ext cx="355904" cy="47636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8BFCE840-F10A-4209-BC16-14967A07A4AF}"/>
              </a:ext>
            </a:extLst>
          </p:cNvPr>
          <p:cNvSpPr txBox="1"/>
          <p:nvPr/>
        </p:nvSpPr>
        <p:spPr>
          <a:xfrm>
            <a:off x="861015" y="2397948"/>
            <a:ext cx="5109278" cy="2062103"/>
          </a:xfrm>
          <a:prstGeom prst="rect">
            <a:avLst/>
          </a:prstGeom>
          <a:noFill/>
        </p:spPr>
        <p:txBody>
          <a:bodyPr wrap="square">
            <a:spAutoFit/>
          </a:bodyPr>
          <a:lstStyle/>
          <a:p>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1</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STATE</a:t>
            </a:r>
          </a:p>
          <a:p>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2</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NET</a:t>
            </a:r>
          </a:p>
          <a:p>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3</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LEARNING RATE</a:t>
            </a:r>
            <a:endPar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endParaRPr>
          </a:p>
          <a:p>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4</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REWARD</a:t>
            </a:r>
          </a:p>
        </p:txBody>
      </p:sp>
      <p:pic>
        <p:nvPicPr>
          <p:cNvPr id="21" name="图片 20">
            <a:extLst>
              <a:ext uri="{FF2B5EF4-FFF2-40B4-BE49-F238E27FC236}">
                <a16:creationId xmlns:a16="http://schemas.microsoft.com/office/drawing/2014/main" id="{D384D39D-F0B8-44DC-AA1F-B43B47238243}"/>
              </a:ext>
            </a:extLst>
          </p:cNvPr>
          <p:cNvPicPr>
            <a:picLocks noChangeAspect="1"/>
          </p:cNvPicPr>
          <p:nvPr/>
        </p:nvPicPr>
        <p:blipFill>
          <a:blip r:embed="rId4"/>
          <a:stretch>
            <a:fillRect/>
          </a:stretch>
        </p:blipFill>
        <p:spPr>
          <a:xfrm>
            <a:off x="5159210" y="1941566"/>
            <a:ext cx="6878662" cy="3210900"/>
          </a:xfrm>
          <a:prstGeom prst="rect">
            <a:avLst/>
          </a:prstGeom>
        </p:spPr>
      </p:pic>
    </p:spTree>
    <p:extLst>
      <p:ext uri="{BB962C8B-B14F-4D97-AF65-F5344CB8AC3E}">
        <p14:creationId xmlns:p14="http://schemas.microsoft.com/office/powerpoint/2010/main" val="22590154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5"/>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solidFill>
                <a:schemeClr val="tx2"/>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6" name="箭头: 右 15">
            <a:extLst>
              <a:ext uri="{FF2B5EF4-FFF2-40B4-BE49-F238E27FC236}">
                <a16:creationId xmlns:a16="http://schemas.microsoft.com/office/drawing/2014/main" id="{DAB901E5-6273-9692-BD69-63A98453B5BD}"/>
              </a:ext>
            </a:extLst>
          </p:cNvPr>
          <p:cNvSpPr/>
          <p:nvPr/>
        </p:nvSpPr>
        <p:spPr>
          <a:xfrm>
            <a:off x="339479" y="3947985"/>
            <a:ext cx="355904" cy="47636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击杀">
            <a:hlinkClick r:id="" action="ppaction://media"/>
            <a:extLst>
              <a:ext uri="{FF2B5EF4-FFF2-40B4-BE49-F238E27FC236}">
                <a16:creationId xmlns:a16="http://schemas.microsoft.com/office/drawing/2014/main" id="{7AA7567A-892E-09BB-ACCC-1334B1F9937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l="23443" t="2869" r="23260" b="6136"/>
          <a:stretch/>
        </p:blipFill>
        <p:spPr>
          <a:xfrm>
            <a:off x="5589657" y="1095083"/>
            <a:ext cx="5254489" cy="5046225"/>
          </a:xfrm>
          <a:prstGeom prst="rect">
            <a:avLst/>
          </a:prstGeom>
        </p:spPr>
      </p:pic>
      <p:sp>
        <p:nvSpPr>
          <p:cNvPr id="14" name="文本框 13">
            <a:extLst>
              <a:ext uri="{FF2B5EF4-FFF2-40B4-BE49-F238E27FC236}">
                <a16:creationId xmlns:a16="http://schemas.microsoft.com/office/drawing/2014/main" id="{446B4169-173C-42A4-9006-F6DBC077E63E}"/>
              </a:ext>
            </a:extLst>
          </p:cNvPr>
          <p:cNvSpPr txBox="1"/>
          <p:nvPr/>
        </p:nvSpPr>
        <p:spPr>
          <a:xfrm>
            <a:off x="861015" y="2397948"/>
            <a:ext cx="5109278" cy="2062103"/>
          </a:xfrm>
          <a:prstGeom prst="rect">
            <a:avLst/>
          </a:prstGeom>
          <a:noFill/>
        </p:spPr>
        <p:txBody>
          <a:bodyPr wrap="square">
            <a:spAutoFit/>
          </a:bodyPr>
          <a:lstStyle/>
          <a:p>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1</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STATE</a:t>
            </a:r>
          </a:p>
          <a:p>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2</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NET</a:t>
            </a:r>
          </a:p>
          <a:p>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3</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latin typeface="Times New Roman" panose="02020603050405020304" pitchFamily="18" charset="0"/>
                <a:ea typeface="等线" panose="02010600030101010101" pitchFamily="2" charset="-122"/>
                <a:cs typeface="Times New Roman" panose="02020603050405020304" pitchFamily="18" charset="0"/>
              </a:rPr>
              <a:t>LEARNING RATE</a:t>
            </a:r>
            <a:endPar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endParaRPr>
          </a:p>
          <a:p>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4</a:t>
            </a:r>
            <a:r>
              <a:rPr lang="zh-CN" altLang="en-US" sz="3200" b="1"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3200" b="1" kern="100" dirty="0">
                <a:effectLst/>
                <a:latin typeface="Times New Roman" panose="02020603050405020304" pitchFamily="18" charset="0"/>
                <a:ea typeface="等线" panose="02010600030101010101" pitchFamily="2" charset="-122"/>
                <a:cs typeface="Times New Roman" panose="02020603050405020304" pitchFamily="18" charset="0"/>
              </a:rPr>
              <a:t>REWARD</a:t>
            </a:r>
          </a:p>
        </p:txBody>
      </p:sp>
    </p:spTree>
    <p:extLst>
      <p:ext uri="{BB962C8B-B14F-4D97-AF65-F5344CB8AC3E}">
        <p14:creationId xmlns:p14="http://schemas.microsoft.com/office/powerpoint/2010/main" val="224581899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E0ED756D-6284-48E8-9442-1742D61B5D0D}"/>
              </a:ext>
            </a:extLst>
          </p:cNvPr>
          <p:cNvPicPr>
            <a:picLocks noChangeAspect="1"/>
          </p:cNvPicPr>
          <p:nvPr/>
        </p:nvPicPr>
        <p:blipFill>
          <a:blip r:embed="rId3"/>
          <a:stretch>
            <a:fillRect/>
          </a:stretch>
        </p:blipFill>
        <p:spPr>
          <a:xfrm>
            <a:off x="0" y="0"/>
            <a:ext cx="428685" cy="1107440"/>
          </a:xfrm>
          <a:prstGeom prst="rect">
            <a:avLst/>
          </a:prstGeom>
        </p:spPr>
      </p:pic>
      <p:grpSp>
        <p:nvGrpSpPr>
          <p:cNvPr id="11" name="组合 10">
            <a:extLst>
              <a:ext uri="{FF2B5EF4-FFF2-40B4-BE49-F238E27FC236}">
                <a16:creationId xmlns:a16="http://schemas.microsoft.com/office/drawing/2014/main" id="{42BB4613-4A13-4858-B38C-15475A48742C}"/>
              </a:ext>
            </a:extLst>
          </p:cNvPr>
          <p:cNvGrpSpPr/>
          <p:nvPr/>
        </p:nvGrpSpPr>
        <p:grpSpPr>
          <a:xfrm>
            <a:off x="0" y="6257919"/>
            <a:ext cx="12192000" cy="600080"/>
            <a:chOff x="0" y="6257919"/>
            <a:chExt cx="10791959" cy="600080"/>
          </a:xfrm>
        </p:grpSpPr>
        <p:grpSp>
          <p:nvGrpSpPr>
            <p:cNvPr id="13" name="组合 12">
              <a:extLst>
                <a:ext uri="{FF2B5EF4-FFF2-40B4-BE49-F238E27FC236}">
                  <a16:creationId xmlns:a16="http://schemas.microsoft.com/office/drawing/2014/main" id="{83C7F887-50C8-44C6-91F6-70F181886B4D}"/>
                </a:ext>
              </a:extLst>
            </p:cNvPr>
            <p:cNvGrpSpPr/>
            <p:nvPr/>
          </p:nvGrpSpPr>
          <p:grpSpPr>
            <a:xfrm>
              <a:off x="0" y="6257919"/>
              <a:ext cx="9316998" cy="600080"/>
              <a:chOff x="0" y="6134093"/>
              <a:chExt cx="8436246" cy="723906"/>
            </a:xfrm>
            <a:solidFill>
              <a:schemeClr val="bg1">
                <a:lumMod val="50000"/>
              </a:schemeClr>
            </a:solidFill>
          </p:grpSpPr>
          <p:sp>
            <p:nvSpPr>
              <p:cNvPr id="15" name="矩形 14">
                <a:extLst>
                  <a:ext uri="{FF2B5EF4-FFF2-40B4-BE49-F238E27FC236}">
                    <a16:creationId xmlns:a16="http://schemas.microsoft.com/office/drawing/2014/main" id="{A6F0EC58-8939-47F9-9FF6-2E928CB2AC37}"/>
                  </a:ext>
                </a:extLst>
              </p:cNvPr>
              <p:cNvSpPr/>
              <p:nvPr/>
            </p:nvSpPr>
            <p:spPr>
              <a:xfrm>
                <a:off x="0" y="6134097"/>
                <a:ext cx="2152650" cy="723900"/>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6" name="矩形 15">
                <a:extLst>
                  <a:ext uri="{FF2B5EF4-FFF2-40B4-BE49-F238E27FC236}">
                    <a16:creationId xmlns:a16="http://schemas.microsoft.com/office/drawing/2014/main" id="{0CDFD275-2B5F-4C74-AFC4-90E5030B8CF2}"/>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7" name="矩形 16">
                <a:extLst>
                  <a:ext uri="{FF2B5EF4-FFF2-40B4-BE49-F238E27FC236}">
                    <a16:creationId xmlns:a16="http://schemas.microsoft.com/office/drawing/2014/main" id="{895724AD-4871-450E-8524-C943AAFCF8BF}"/>
                  </a:ext>
                </a:extLst>
              </p:cNvPr>
              <p:cNvSpPr/>
              <p:nvPr/>
            </p:nvSpPr>
            <p:spPr>
              <a:xfrm>
                <a:off x="3575586" y="6134093"/>
                <a:ext cx="1494853" cy="723901"/>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06E25E41-AC31-402E-BBD3-CC2C13C11BC2}"/>
                  </a:ext>
                </a:extLst>
              </p:cNvPr>
              <p:cNvSpPr/>
              <p:nvPr/>
            </p:nvSpPr>
            <p:spPr>
              <a:xfrm>
                <a:off x="5052836" y="6134097"/>
                <a:ext cx="2047875" cy="723900"/>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AA27A48F-6827-4E44-926F-B6E102E51E44}"/>
                  </a:ext>
                </a:extLst>
              </p:cNvPr>
              <p:cNvSpPr/>
              <p:nvPr/>
            </p:nvSpPr>
            <p:spPr>
              <a:xfrm>
                <a:off x="7100716" y="6134099"/>
                <a:ext cx="1335530" cy="723900"/>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9FCE7938-E692-41CC-807E-C088F9E6D0EC}"/>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20" name="文本框 19">
            <a:extLst>
              <a:ext uri="{FF2B5EF4-FFF2-40B4-BE49-F238E27FC236}">
                <a16:creationId xmlns:a16="http://schemas.microsoft.com/office/drawing/2014/main" id="{BB79B899-45EF-47A0-8105-BA1030EF533D}"/>
              </a:ext>
            </a:extLst>
          </p:cNvPr>
          <p:cNvSpPr txBox="1"/>
          <p:nvPr/>
        </p:nvSpPr>
        <p:spPr>
          <a:xfrm>
            <a:off x="376798" y="138221"/>
            <a:ext cx="7099768" cy="830997"/>
          </a:xfrm>
          <a:prstGeom prst="rect">
            <a:avLst/>
          </a:prstGeom>
          <a:solidFill>
            <a:schemeClr val="bg1"/>
          </a:solid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Summary</a:t>
            </a:r>
            <a:endParaRPr lang="zh-CN" altLang="en-US" sz="4800" b="1" dirty="0">
              <a:latin typeface="Times New Roman" panose="02020603050405020304" pitchFamily="18" charset="0"/>
              <a:cs typeface="Times New Roman" panose="02020603050405020304" pitchFamily="18" charset="0"/>
            </a:endParaRPr>
          </a:p>
        </p:txBody>
      </p:sp>
      <p:sp>
        <p:nvSpPr>
          <p:cNvPr id="2" name="矩形 1">
            <a:extLst>
              <a:ext uri="{FF2B5EF4-FFF2-40B4-BE49-F238E27FC236}">
                <a16:creationId xmlns:a16="http://schemas.microsoft.com/office/drawing/2014/main" id="{512B7EE7-80BD-4193-AE07-3D02B0B22CF3}"/>
              </a:ext>
            </a:extLst>
          </p:cNvPr>
          <p:cNvSpPr/>
          <p:nvPr/>
        </p:nvSpPr>
        <p:spPr>
          <a:xfrm>
            <a:off x="1257186" y="1443841"/>
            <a:ext cx="10499525" cy="3970318"/>
          </a:xfrm>
          <a:prstGeom prst="rect">
            <a:avLst/>
          </a:prstGeom>
        </p:spPr>
        <p:txBody>
          <a:bodyPr wrap="square">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minimax:</a:t>
            </a:r>
            <a:endParaRPr lang="en-US" altLang="zh-CN" sz="2800" b="1" dirty="0">
              <a:solidFill>
                <a:srgbClr val="FF0000"/>
              </a:solidFill>
              <a:latin typeface="Times New Roman" panose="02020603050405020304" pitchFamily="18" charset="0"/>
              <a:cs typeface="Times New Roman" panose="02020603050405020304" pitchFamily="18" charset="0"/>
            </a:endParaRPr>
          </a:p>
          <a:p>
            <a:r>
              <a:rPr lang="zh-CN" altLang="en-US" sz="2800" b="1" dirty="0">
                <a:latin typeface="Times New Roman" panose="02020603050405020304" pitchFamily="18" charset="0"/>
                <a:cs typeface="Times New Roman" panose="02020603050405020304" pitchFamily="18" charset="0"/>
              </a:rPr>
              <a:t>pros: Ability to solve recursively to avoid dead ends</a:t>
            </a:r>
            <a:endParaRPr lang="en-US" altLang="zh-CN" sz="2800" b="1" dirty="0">
              <a:latin typeface="Times New Roman" panose="02020603050405020304" pitchFamily="18" charset="0"/>
              <a:cs typeface="Times New Roman" panose="02020603050405020304" pitchFamily="18" charset="0"/>
            </a:endParaRPr>
          </a:p>
          <a:p>
            <a:r>
              <a:rPr lang="zh-CN" altLang="en-US" sz="2800" b="1" dirty="0">
                <a:latin typeface="Times New Roman" panose="02020603050405020304" pitchFamily="18" charset="0"/>
                <a:cs typeface="Times New Roman" panose="02020603050405020304" pitchFamily="18" charset="0"/>
              </a:rPr>
              <a:t>cons: Takes a long time and makes high demands on opponents</a:t>
            </a:r>
            <a:endParaRPr lang="en-US" altLang="zh-CN" sz="2800" b="1" dirty="0">
              <a:latin typeface="Times New Roman" panose="02020603050405020304" pitchFamily="18" charset="0"/>
              <a:cs typeface="Times New Roman" panose="02020603050405020304" pitchFamily="18" charset="0"/>
            </a:endParaRPr>
          </a:p>
          <a:p>
            <a:r>
              <a:rPr lang="zh-CN" altLang="en-US" sz="2800" b="1" dirty="0">
                <a:solidFill>
                  <a:srgbClr val="FF0000"/>
                </a:solidFill>
                <a:latin typeface="Times New Roman" panose="02020603050405020304" pitchFamily="18" charset="0"/>
                <a:cs typeface="Times New Roman" panose="02020603050405020304" pitchFamily="18" charset="0"/>
              </a:rPr>
              <a:t>feature-based Qlearning:</a:t>
            </a:r>
            <a:endParaRPr lang="en-US" altLang="zh-CN" sz="2800" b="1" dirty="0">
              <a:solidFill>
                <a:srgbClr val="FF0000"/>
              </a:solidFill>
              <a:latin typeface="Times New Roman" panose="02020603050405020304" pitchFamily="18" charset="0"/>
              <a:cs typeface="Times New Roman" panose="02020603050405020304" pitchFamily="18" charset="0"/>
            </a:endParaRPr>
          </a:p>
          <a:p>
            <a:r>
              <a:rPr lang="zh-CN" altLang="en-US" sz="2800" b="1" dirty="0">
                <a:latin typeface="Times New Roman" panose="02020603050405020304" pitchFamily="18" charset="0"/>
                <a:cs typeface="Times New Roman" panose="02020603050405020304" pitchFamily="18" charset="0"/>
              </a:rPr>
              <a:t>pros: Training is fast</a:t>
            </a:r>
            <a:endParaRPr lang="en-US" altLang="zh-CN" sz="2800" b="1" dirty="0">
              <a:latin typeface="Times New Roman" panose="02020603050405020304" pitchFamily="18" charset="0"/>
              <a:cs typeface="Times New Roman" panose="02020603050405020304" pitchFamily="18" charset="0"/>
            </a:endParaRPr>
          </a:p>
          <a:p>
            <a:r>
              <a:rPr lang="zh-CN" altLang="en-US" sz="2800" b="1" dirty="0">
                <a:latin typeface="Times New Roman" panose="02020603050405020304" pitchFamily="18" charset="0"/>
                <a:cs typeface="Times New Roman" panose="02020603050405020304" pitchFamily="18" charset="0"/>
              </a:rPr>
              <a:t>cons: The model is simple and cannot carry too complex tasks</a:t>
            </a:r>
            <a:endParaRPr lang="en-US" altLang="zh-CN" sz="2800" b="1" dirty="0">
              <a:latin typeface="Times New Roman" panose="02020603050405020304" pitchFamily="18" charset="0"/>
              <a:cs typeface="Times New Roman" panose="02020603050405020304" pitchFamily="18" charset="0"/>
            </a:endParaRPr>
          </a:p>
          <a:p>
            <a:r>
              <a:rPr lang="zh-CN" altLang="en-US" sz="2800" b="1" dirty="0">
                <a:solidFill>
                  <a:srgbClr val="FF0000"/>
                </a:solidFill>
                <a:latin typeface="Times New Roman" panose="02020603050405020304" pitchFamily="18" charset="0"/>
                <a:cs typeface="Times New Roman" panose="02020603050405020304" pitchFamily="18" charset="0"/>
              </a:rPr>
              <a:t>MLP:</a:t>
            </a:r>
            <a:endParaRPr lang="en-US" altLang="zh-CN" sz="2800" b="1" dirty="0">
              <a:solidFill>
                <a:srgbClr val="FF0000"/>
              </a:solidFill>
              <a:latin typeface="Times New Roman" panose="02020603050405020304" pitchFamily="18" charset="0"/>
              <a:cs typeface="Times New Roman" panose="02020603050405020304" pitchFamily="18" charset="0"/>
            </a:endParaRPr>
          </a:p>
          <a:p>
            <a:r>
              <a:rPr lang="zh-CN" altLang="en-US" sz="2800" b="1" dirty="0">
                <a:latin typeface="Times New Roman" panose="02020603050405020304" pitchFamily="18" charset="0"/>
                <a:cs typeface="Times New Roman" panose="02020603050405020304" pitchFamily="18" charset="0"/>
              </a:rPr>
              <a:t>pros: Take on complex tasks</a:t>
            </a:r>
            <a:endParaRPr lang="en-US" altLang="zh-CN" sz="2800" b="1" dirty="0">
              <a:latin typeface="Times New Roman" panose="02020603050405020304" pitchFamily="18" charset="0"/>
              <a:cs typeface="Times New Roman" panose="02020603050405020304" pitchFamily="18" charset="0"/>
            </a:endParaRPr>
          </a:p>
          <a:p>
            <a:r>
              <a:rPr lang="zh-CN" altLang="en-US" sz="2800" b="1" dirty="0">
                <a:latin typeface="Times New Roman" panose="02020603050405020304" pitchFamily="18" charset="0"/>
                <a:cs typeface="Times New Roman" panose="02020603050405020304" pitchFamily="18" charset="0"/>
              </a:rPr>
              <a:t>cons: Slow convergence, sensitive to parameters, and unstable</a:t>
            </a:r>
          </a:p>
        </p:txBody>
      </p:sp>
    </p:spTree>
    <p:extLst>
      <p:ext uri="{BB962C8B-B14F-4D97-AF65-F5344CB8AC3E}">
        <p14:creationId xmlns:p14="http://schemas.microsoft.com/office/powerpoint/2010/main" val="33223985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3"/>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2" name="文本框 11">
            <a:extLst>
              <a:ext uri="{FF2B5EF4-FFF2-40B4-BE49-F238E27FC236}">
                <a16:creationId xmlns:a16="http://schemas.microsoft.com/office/drawing/2014/main" id="{B33945F3-290B-41AF-B6D3-6F90D257CB9E}"/>
              </a:ext>
            </a:extLst>
          </p:cNvPr>
          <p:cNvSpPr txBox="1"/>
          <p:nvPr/>
        </p:nvSpPr>
        <p:spPr>
          <a:xfrm>
            <a:off x="376797" y="138221"/>
            <a:ext cx="11898923" cy="830997"/>
          </a:xfrm>
          <a:prstGeom prst="rect">
            <a:avLst/>
          </a:prstGeom>
          <a:no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Deep Q-learning</a:t>
            </a:r>
            <a:endParaRPr lang="zh-CN" altLang="en-US" sz="4800" b="1"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5172EBFE-E52B-45FC-9B9E-7049DA744620}"/>
              </a:ext>
            </a:extLst>
          </p:cNvPr>
          <p:cNvPicPr>
            <a:picLocks noChangeAspect="1"/>
          </p:cNvPicPr>
          <p:nvPr/>
        </p:nvPicPr>
        <p:blipFill>
          <a:blip r:embed="rId4"/>
          <a:stretch>
            <a:fillRect/>
          </a:stretch>
        </p:blipFill>
        <p:spPr>
          <a:xfrm>
            <a:off x="201636" y="1701139"/>
            <a:ext cx="11898924" cy="3372652"/>
          </a:xfrm>
          <a:prstGeom prst="rect">
            <a:avLst/>
          </a:prstGeom>
        </p:spPr>
      </p:pic>
    </p:spTree>
    <p:extLst>
      <p:ext uri="{BB962C8B-B14F-4D97-AF65-F5344CB8AC3E}">
        <p14:creationId xmlns:p14="http://schemas.microsoft.com/office/powerpoint/2010/main" val="14495691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3"/>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pic>
        <p:nvPicPr>
          <p:cNvPr id="12" name="图片 11">
            <a:extLst>
              <a:ext uri="{FF2B5EF4-FFF2-40B4-BE49-F238E27FC236}">
                <a16:creationId xmlns:a16="http://schemas.microsoft.com/office/drawing/2014/main" id="{392C1833-063F-4A36-8939-43D2AC3FA2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16428" y="913757"/>
            <a:ext cx="6442953" cy="5348324"/>
          </a:xfrm>
          <a:prstGeom prst="rect">
            <a:avLst/>
          </a:prstGeom>
        </p:spPr>
      </p:pic>
    </p:spTree>
    <p:extLst>
      <p:ext uri="{BB962C8B-B14F-4D97-AF65-F5344CB8AC3E}">
        <p14:creationId xmlns:p14="http://schemas.microsoft.com/office/powerpoint/2010/main" val="33307855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70DE43E-70C1-4419-AED1-D2D740C3401B}"/>
              </a:ext>
            </a:extLst>
          </p:cNvPr>
          <p:cNvPicPr>
            <a:picLocks noChangeAspect="1"/>
          </p:cNvPicPr>
          <p:nvPr/>
        </p:nvPicPr>
        <p:blipFill>
          <a:blip r:embed="rId3"/>
          <a:stretch>
            <a:fillRect/>
          </a:stretch>
        </p:blipFill>
        <p:spPr>
          <a:xfrm>
            <a:off x="373722" y="1070374"/>
            <a:ext cx="4624169" cy="5325767"/>
          </a:xfrm>
          <a:prstGeom prst="rect">
            <a:avLst/>
          </a:prstGeom>
        </p:spPr>
      </p:pic>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4"/>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2" name="文本框 11">
            <a:extLst>
              <a:ext uri="{FF2B5EF4-FFF2-40B4-BE49-F238E27FC236}">
                <a16:creationId xmlns:a16="http://schemas.microsoft.com/office/drawing/2014/main" id="{B33945F3-290B-41AF-B6D3-6F90D257CB9E}"/>
              </a:ext>
            </a:extLst>
          </p:cNvPr>
          <p:cNvSpPr txBox="1"/>
          <p:nvPr/>
        </p:nvSpPr>
        <p:spPr>
          <a:xfrm>
            <a:off x="376798" y="138221"/>
            <a:ext cx="7099768" cy="830997"/>
          </a:xfrm>
          <a:prstGeom prst="rect">
            <a:avLst/>
          </a:prstGeom>
          <a:solidFill>
            <a:schemeClr val="bg1"/>
          </a:solid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Deep Q-learning</a:t>
            </a:r>
            <a:endParaRPr lang="zh-CN" altLang="en-US" sz="4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5928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3"/>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2" name="文本框 11">
            <a:extLst>
              <a:ext uri="{FF2B5EF4-FFF2-40B4-BE49-F238E27FC236}">
                <a16:creationId xmlns:a16="http://schemas.microsoft.com/office/drawing/2014/main" id="{24C16F00-85AF-44C8-894B-BCAFB0B3C0D0}"/>
              </a:ext>
            </a:extLst>
          </p:cNvPr>
          <p:cNvSpPr txBox="1"/>
          <p:nvPr/>
        </p:nvSpPr>
        <p:spPr>
          <a:xfrm>
            <a:off x="376797" y="138221"/>
            <a:ext cx="11898923" cy="830997"/>
          </a:xfrm>
          <a:prstGeom prst="rect">
            <a:avLst/>
          </a:prstGeom>
          <a:no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Prototype</a:t>
            </a:r>
            <a:endParaRPr lang="zh-CN" altLang="en-US" sz="4800" b="1" dirty="0">
              <a:latin typeface="Times New Roman" panose="02020603050405020304" pitchFamily="18" charset="0"/>
              <a:cs typeface="Times New Roman" panose="02020603050405020304" pitchFamily="18" charset="0"/>
            </a:endParaRPr>
          </a:p>
        </p:txBody>
      </p:sp>
      <p:pic>
        <p:nvPicPr>
          <p:cNvPr id="16" name="图片 15" descr="C:\Users\Liuwt\AppData\Local\Microsoft\Windows\INetCache\Content.MSO\6A183001.tmp">
            <a:extLst>
              <a:ext uri="{FF2B5EF4-FFF2-40B4-BE49-F238E27FC236}">
                <a16:creationId xmlns:a16="http://schemas.microsoft.com/office/drawing/2014/main" id="{6C2AE158-C98A-457A-9D67-246175BFC3DF}"/>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669804" y="1712266"/>
            <a:ext cx="6852391" cy="3160676"/>
          </a:xfrm>
          <a:prstGeom prst="rect">
            <a:avLst/>
          </a:prstGeom>
          <a:noFill/>
          <a:ln>
            <a:noFill/>
          </a:ln>
        </p:spPr>
      </p:pic>
    </p:spTree>
    <p:extLst>
      <p:ext uri="{BB962C8B-B14F-4D97-AF65-F5344CB8AC3E}">
        <p14:creationId xmlns:p14="http://schemas.microsoft.com/office/powerpoint/2010/main" val="3776266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70DE43E-70C1-4419-AED1-D2D740C3401B}"/>
              </a:ext>
            </a:extLst>
          </p:cNvPr>
          <p:cNvPicPr>
            <a:picLocks noChangeAspect="1"/>
          </p:cNvPicPr>
          <p:nvPr/>
        </p:nvPicPr>
        <p:blipFill>
          <a:blip r:embed="rId3"/>
          <a:stretch>
            <a:fillRect/>
          </a:stretch>
        </p:blipFill>
        <p:spPr>
          <a:xfrm>
            <a:off x="373722" y="1070374"/>
            <a:ext cx="7691755" cy="8858780"/>
          </a:xfrm>
          <a:prstGeom prst="rect">
            <a:avLst/>
          </a:prstGeom>
        </p:spPr>
      </p:pic>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4"/>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2" name="文本框 11">
            <a:extLst>
              <a:ext uri="{FF2B5EF4-FFF2-40B4-BE49-F238E27FC236}">
                <a16:creationId xmlns:a16="http://schemas.microsoft.com/office/drawing/2014/main" id="{B33945F3-290B-41AF-B6D3-6F90D257CB9E}"/>
              </a:ext>
            </a:extLst>
          </p:cNvPr>
          <p:cNvSpPr txBox="1"/>
          <p:nvPr/>
        </p:nvSpPr>
        <p:spPr>
          <a:xfrm>
            <a:off x="376798" y="138221"/>
            <a:ext cx="7099768" cy="830997"/>
          </a:xfrm>
          <a:prstGeom prst="rect">
            <a:avLst/>
          </a:prstGeom>
          <a:solidFill>
            <a:schemeClr val="bg1"/>
          </a:solid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Deep Q-learning</a:t>
            </a:r>
            <a:endParaRPr lang="zh-CN" altLang="en-US" sz="4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528885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70DE43E-70C1-4419-AED1-D2D740C3401B}"/>
              </a:ext>
            </a:extLst>
          </p:cNvPr>
          <p:cNvPicPr>
            <a:picLocks noChangeAspect="1"/>
          </p:cNvPicPr>
          <p:nvPr/>
        </p:nvPicPr>
        <p:blipFill>
          <a:blip r:embed="rId3"/>
          <a:stretch>
            <a:fillRect/>
          </a:stretch>
        </p:blipFill>
        <p:spPr>
          <a:xfrm>
            <a:off x="376798" y="-2600861"/>
            <a:ext cx="7691755" cy="8858780"/>
          </a:xfrm>
          <a:prstGeom prst="rect">
            <a:avLst/>
          </a:prstGeom>
        </p:spPr>
      </p:pic>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4"/>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2" name="文本框 11">
            <a:extLst>
              <a:ext uri="{FF2B5EF4-FFF2-40B4-BE49-F238E27FC236}">
                <a16:creationId xmlns:a16="http://schemas.microsoft.com/office/drawing/2014/main" id="{B33945F3-290B-41AF-B6D3-6F90D257CB9E}"/>
              </a:ext>
            </a:extLst>
          </p:cNvPr>
          <p:cNvSpPr txBox="1"/>
          <p:nvPr/>
        </p:nvSpPr>
        <p:spPr>
          <a:xfrm>
            <a:off x="376798" y="138221"/>
            <a:ext cx="7691754" cy="830997"/>
          </a:xfrm>
          <a:prstGeom prst="rect">
            <a:avLst/>
          </a:prstGeom>
          <a:solidFill>
            <a:schemeClr val="bg1"/>
          </a:solid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Deep Q-learning</a:t>
            </a:r>
            <a:endParaRPr lang="zh-CN" altLang="en-US" sz="4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43912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95a81a291dfc1bcac549940d0cbfa2b0">
            <a:hlinkClick r:id="" action="ppaction://media"/>
            <a:extLst>
              <a:ext uri="{FF2B5EF4-FFF2-40B4-BE49-F238E27FC236}">
                <a16:creationId xmlns:a16="http://schemas.microsoft.com/office/drawing/2014/main" id="{BF6CD9F9-2DE5-493A-AEE7-8383DBB4335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352800" y="1186249"/>
            <a:ext cx="4846008" cy="5168514"/>
          </a:xfrm>
          <a:prstGeom prst="rect">
            <a:avLst/>
          </a:prstGeom>
        </p:spPr>
      </p:pic>
      <p:sp>
        <p:nvSpPr>
          <p:cNvPr id="3" name="文本框 2">
            <a:extLst>
              <a:ext uri="{FF2B5EF4-FFF2-40B4-BE49-F238E27FC236}">
                <a16:creationId xmlns:a16="http://schemas.microsoft.com/office/drawing/2014/main" id="{532D78EB-1F93-4A4C-81C6-1BBF7F4A4144}"/>
              </a:ext>
            </a:extLst>
          </p:cNvPr>
          <p:cNvSpPr txBox="1"/>
          <p:nvPr/>
        </p:nvSpPr>
        <p:spPr>
          <a:xfrm>
            <a:off x="376798" y="150578"/>
            <a:ext cx="7691754" cy="830997"/>
          </a:xfrm>
          <a:prstGeom prst="rect">
            <a:avLst/>
          </a:prstGeom>
          <a:solidFill>
            <a:schemeClr val="bg1"/>
          </a:solid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Deep Q-learning</a:t>
            </a:r>
            <a:endParaRPr lang="zh-CN" altLang="en-US" sz="4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5264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7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E0ED756D-6284-48E8-9442-1742D61B5D0D}"/>
              </a:ext>
            </a:extLst>
          </p:cNvPr>
          <p:cNvPicPr>
            <a:picLocks noChangeAspect="1"/>
          </p:cNvPicPr>
          <p:nvPr/>
        </p:nvPicPr>
        <p:blipFill>
          <a:blip r:embed="rId3"/>
          <a:stretch>
            <a:fillRect/>
          </a:stretch>
        </p:blipFill>
        <p:spPr>
          <a:xfrm>
            <a:off x="0" y="0"/>
            <a:ext cx="428685" cy="1107440"/>
          </a:xfrm>
          <a:prstGeom prst="rect">
            <a:avLst/>
          </a:prstGeom>
        </p:spPr>
      </p:pic>
      <p:sp>
        <p:nvSpPr>
          <p:cNvPr id="12" name="文本框 11">
            <a:extLst>
              <a:ext uri="{FF2B5EF4-FFF2-40B4-BE49-F238E27FC236}">
                <a16:creationId xmlns:a16="http://schemas.microsoft.com/office/drawing/2014/main" id="{B50C7F1E-834D-441B-9EE3-B8E0B8D98237}"/>
              </a:ext>
            </a:extLst>
          </p:cNvPr>
          <p:cNvSpPr txBox="1"/>
          <p:nvPr/>
        </p:nvSpPr>
        <p:spPr>
          <a:xfrm>
            <a:off x="376797" y="138221"/>
            <a:ext cx="11898923" cy="830997"/>
          </a:xfrm>
          <a:prstGeom prst="rect">
            <a:avLst/>
          </a:prstGeom>
          <a:noFill/>
        </p:spPr>
        <p:txBody>
          <a:bodyPr wrap="square" rtlCol="0">
            <a:spAutoFit/>
          </a:bodyPr>
          <a:lstStyle/>
          <a:p>
            <a:r>
              <a:rPr lang="en-US" altLang="zh-CN" sz="4800" b="1">
                <a:latin typeface="Times New Roman" panose="02020603050405020304" pitchFamily="18" charset="0"/>
                <a:cs typeface="Times New Roman" panose="02020603050405020304" pitchFamily="18" charset="0"/>
              </a:rPr>
              <a:t>External library</a:t>
            </a:r>
            <a:endParaRPr lang="zh-CN" altLang="en-US" sz="4800" b="1" dirty="0">
              <a:latin typeface="Times New Roman" panose="02020603050405020304" pitchFamily="18" charset="0"/>
              <a:cs typeface="Times New Roman" panose="02020603050405020304" pitchFamily="18" charset="0"/>
            </a:endParaRPr>
          </a:p>
        </p:txBody>
      </p:sp>
      <p:grpSp>
        <p:nvGrpSpPr>
          <p:cNvPr id="11" name="组合 10">
            <a:extLst>
              <a:ext uri="{FF2B5EF4-FFF2-40B4-BE49-F238E27FC236}">
                <a16:creationId xmlns:a16="http://schemas.microsoft.com/office/drawing/2014/main" id="{42BB4613-4A13-4858-B38C-15475A48742C}"/>
              </a:ext>
            </a:extLst>
          </p:cNvPr>
          <p:cNvGrpSpPr/>
          <p:nvPr/>
        </p:nvGrpSpPr>
        <p:grpSpPr>
          <a:xfrm>
            <a:off x="0" y="6257919"/>
            <a:ext cx="12192000" cy="600080"/>
            <a:chOff x="0" y="6257919"/>
            <a:chExt cx="10791959" cy="600080"/>
          </a:xfrm>
        </p:grpSpPr>
        <p:grpSp>
          <p:nvGrpSpPr>
            <p:cNvPr id="13" name="组合 12">
              <a:extLst>
                <a:ext uri="{FF2B5EF4-FFF2-40B4-BE49-F238E27FC236}">
                  <a16:creationId xmlns:a16="http://schemas.microsoft.com/office/drawing/2014/main" id="{83C7F887-50C8-44C6-91F6-70F181886B4D}"/>
                </a:ext>
              </a:extLst>
            </p:cNvPr>
            <p:cNvGrpSpPr/>
            <p:nvPr/>
          </p:nvGrpSpPr>
          <p:grpSpPr>
            <a:xfrm>
              <a:off x="0" y="6257919"/>
              <a:ext cx="9316998" cy="600080"/>
              <a:chOff x="0" y="6134093"/>
              <a:chExt cx="8436246" cy="723906"/>
            </a:xfrm>
            <a:solidFill>
              <a:schemeClr val="bg1">
                <a:lumMod val="50000"/>
              </a:schemeClr>
            </a:solidFill>
          </p:grpSpPr>
          <p:sp>
            <p:nvSpPr>
              <p:cNvPr id="15" name="矩形 14">
                <a:extLst>
                  <a:ext uri="{FF2B5EF4-FFF2-40B4-BE49-F238E27FC236}">
                    <a16:creationId xmlns:a16="http://schemas.microsoft.com/office/drawing/2014/main" id="{A6F0EC58-8939-47F9-9FF6-2E928CB2AC37}"/>
                  </a:ext>
                </a:extLst>
              </p:cNvPr>
              <p:cNvSpPr/>
              <p:nvPr/>
            </p:nvSpPr>
            <p:spPr>
              <a:xfrm>
                <a:off x="0" y="6134097"/>
                <a:ext cx="2152650" cy="723900"/>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6" name="矩形 15">
                <a:extLst>
                  <a:ext uri="{FF2B5EF4-FFF2-40B4-BE49-F238E27FC236}">
                    <a16:creationId xmlns:a16="http://schemas.microsoft.com/office/drawing/2014/main" id="{0CDFD275-2B5F-4C74-AFC4-90E5030B8CF2}"/>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7" name="矩形 16">
                <a:extLst>
                  <a:ext uri="{FF2B5EF4-FFF2-40B4-BE49-F238E27FC236}">
                    <a16:creationId xmlns:a16="http://schemas.microsoft.com/office/drawing/2014/main" id="{895724AD-4871-450E-8524-C943AAFCF8BF}"/>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06E25E41-AC31-402E-BBD3-CC2C13C11BC2}"/>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AA27A48F-6827-4E44-926F-B6E102E51E4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9FCE7938-E692-41CC-807E-C088F9E6D0EC}"/>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2" name="矩形 1">
            <a:extLst>
              <a:ext uri="{FF2B5EF4-FFF2-40B4-BE49-F238E27FC236}">
                <a16:creationId xmlns:a16="http://schemas.microsoft.com/office/drawing/2014/main" id="{25D2A133-C496-4200-8E48-E64DBD1A2088}"/>
              </a:ext>
            </a:extLst>
          </p:cNvPr>
          <p:cNvSpPr/>
          <p:nvPr/>
        </p:nvSpPr>
        <p:spPr>
          <a:xfrm>
            <a:off x="617023" y="1548851"/>
            <a:ext cx="10741823" cy="3539430"/>
          </a:xfrm>
          <a:prstGeom prst="rect">
            <a:avLst/>
          </a:prstGeom>
        </p:spPr>
        <p:txBody>
          <a:bodyPr wrap="square">
            <a:spAutoFit/>
          </a:bodyPr>
          <a:lstStyle/>
          <a:p>
            <a:pPr marL="457200" indent="-457200">
              <a:buFont typeface="Wingdings" panose="05000000000000000000" pitchFamily="2" charset="2"/>
              <a:buChar char="Ø"/>
            </a:pPr>
            <a:r>
              <a:rPr lang="en-US" altLang="zh-CN" sz="2800" b="1" dirty="0" err="1">
                <a:solidFill>
                  <a:srgbClr val="FF0000"/>
                </a:solidFill>
                <a:latin typeface="Courier New" panose="02070309020205020404" pitchFamily="49" charset="0"/>
              </a:rPr>
              <a:t>pygame</a:t>
            </a:r>
            <a:r>
              <a:rPr lang="en-US" altLang="zh-CN" sz="2800" b="1" dirty="0">
                <a:solidFill>
                  <a:srgbClr val="FF0000"/>
                </a:solidFill>
                <a:latin typeface="Courier New" panose="02070309020205020404" pitchFamily="49" charset="0"/>
              </a:rPr>
              <a:t>: </a:t>
            </a:r>
            <a:r>
              <a:rPr lang="en-US" altLang="zh-CN" sz="2800" dirty="0">
                <a:latin typeface="Times New Roman" panose="02020603050405020304" pitchFamily="18" charset="0"/>
                <a:cs typeface="Times New Roman" panose="02020603050405020304" pitchFamily="18" charset="0"/>
              </a:rPr>
              <a:t>Creating graphical elements in response to keyboard input, used to make game graphical interfaces.</a:t>
            </a:r>
          </a:p>
          <a:p>
            <a:pPr marL="457200" indent="-457200">
              <a:buFont typeface="Wingdings" panose="05000000000000000000" pitchFamily="2" charset="2"/>
              <a:buChar char="Ø"/>
            </a:pPr>
            <a:r>
              <a:rPr lang="en-US" altLang="zh-CN" sz="2800" b="1" dirty="0">
                <a:solidFill>
                  <a:srgbClr val="FF0000"/>
                </a:solidFill>
                <a:latin typeface="Courier New" panose="02070309020205020404" pitchFamily="49" charset="0"/>
              </a:rPr>
              <a:t>random: </a:t>
            </a:r>
            <a:r>
              <a:rPr lang="en-US" altLang="zh-CN" sz="2800" dirty="0">
                <a:latin typeface="Times New Roman" panose="02020603050405020304" pitchFamily="18" charset="0"/>
                <a:cs typeface="Times New Roman" panose="02020603050405020304" pitchFamily="18" charset="0"/>
              </a:rPr>
              <a:t>Generates random numbers for use in all aspects of game logic and graphical user interface</a:t>
            </a:r>
          </a:p>
          <a:p>
            <a:pPr marL="457200" indent="-457200">
              <a:buFont typeface="Wingdings" panose="05000000000000000000" pitchFamily="2" charset="2"/>
              <a:buChar char="Ø"/>
            </a:pPr>
            <a:r>
              <a:rPr lang="en-US" altLang="zh-CN" sz="2800" b="1" dirty="0" err="1">
                <a:solidFill>
                  <a:srgbClr val="FF0000"/>
                </a:solidFill>
                <a:latin typeface="Courier New" panose="02070309020205020404" pitchFamily="49" charset="0"/>
              </a:rPr>
              <a:t>numpy</a:t>
            </a:r>
            <a:r>
              <a:rPr lang="en-US" altLang="zh-CN" sz="2800" b="1" dirty="0">
                <a:solidFill>
                  <a:srgbClr val="FF0000"/>
                </a:solidFill>
                <a:latin typeface="Courier New" panose="02070309020205020404" pitchFamily="49" charset="0"/>
              </a:rPr>
              <a:t>: </a:t>
            </a:r>
            <a:r>
              <a:rPr lang="en-US" altLang="zh-CN" sz="2800" dirty="0">
                <a:latin typeface="Times New Roman" panose="02020603050405020304" pitchFamily="18" charset="0"/>
                <a:cs typeface="Times New Roman" panose="02020603050405020304" pitchFamily="18" charset="0"/>
              </a:rPr>
              <a:t>scientific computing, essential for efficient handling of large multidimensional arrays and matrices.</a:t>
            </a:r>
          </a:p>
          <a:p>
            <a:pPr marL="457200" indent="-457200">
              <a:buFont typeface="Wingdings" panose="05000000000000000000" pitchFamily="2" charset="2"/>
              <a:buChar char="Ø"/>
            </a:pPr>
            <a:r>
              <a:rPr lang="en-US" altLang="zh-CN" sz="2800" b="1" dirty="0">
                <a:solidFill>
                  <a:srgbClr val="FF0000"/>
                </a:solidFill>
                <a:latin typeface="Courier New" panose="02070309020205020404" pitchFamily="49" charset="0"/>
              </a:rPr>
              <a:t>torch: </a:t>
            </a:r>
            <a:r>
              <a:rPr lang="en-US" altLang="zh-CN" sz="2800" dirty="0">
                <a:latin typeface="Times New Roman" panose="02020603050405020304" pitchFamily="18" charset="0"/>
                <a:cs typeface="Times New Roman" panose="02020603050405020304" pitchFamily="18" charset="0"/>
              </a:rPr>
              <a:t>provides deep learning tools and libraries that are critical to implementing artificial intelligence algorithms</a:t>
            </a:r>
            <a:endParaRPr lang="zh-CN" alt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776286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E0ED756D-6284-48E8-9442-1742D61B5D0D}"/>
              </a:ext>
            </a:extLst>
          </p:cNvPr>
          <p:cNvPicPr>
            <a:picLocks noChangeAspect="1"/>
          </p:cNvPicPr>
          <p:nvPr/>
        </p:nvPicPr>
        <p:blipFill>
          <a:blip r:embed="rId3"/>
          <a:stretch>
            <a:fillRect/>
          </a:stretch>
        </p:blipFill>
        <p:spPr>
          <a:xfrm>
            <a:off x="0" y="0"/>
            <a:ext cx="428685" cy="1107440"/>
          </a:xfrm>
          <a:prstGeom prst="rect">
            <a:avLst/>
          </a:prstGeom>
        </p:spPr>
      </p:pic>
      <p:sp>
        <p:nvSpPr>
          <p:cNvPr id="12" name="文本框 11">
            <a:extLst>
              <a:ext uri="{FF2B5EF4-FFF2-40B4-BE49-F238E27FC236}">
                <a16:creationId xmlns:a16="http://schemas.microsoft.com/office/drawing/2014/main" id="{B50C7F1E-834D-441B-9EE3-B8E0B8D98237}"/>
              </a:ext>
            </a:extLst>
          </p:cNvPr>
          <p:cNvSpPr txBox="1"/>
          <p:nvPr/>
        </p:nvSpPr>
        <p:spPr>
          <a:xfrm>
            <a:off x="2850027" y="3013501"/>
            <a:ext cx="11898923" cy="830997"/>
          </a:xfrm>
          <a:prstGeom prst="rect">
            <a:avLst/>
          </a:prstGeom>
          <a:no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Thank you for listening!</a:t>
            </a:r>
            <a:endParaRPr lang="zh-CN" altLang="en-US" sz="4800" b="1" dirty="0">
              <a:latin typeface="Times New Roman" panose="02020603050405020304" pitchFamily="18" charset="0"/>
              <a:cs typeface="Times New Roman" panose="02020603050405020304" pitchFamily="18" charset="0"/>
            </a:endParaRPr>
          </a:p>
        </p:txBody>
      </p:sp>
      <p:grpSp>
        <p:nvGrpSpPr>
          <p:cNvPr id="11" name="组合 10">
            <a:extLst>
              <a:ext uri="{FF2B5EF4-FFF2-40B4-BE49-F238E27FC236}">
                <a16:creationId xmlns:a16="http://schemas.microsoft.com/office/drawing/2014/main" id="{42BB4613-4A13-4858-B38C-15475A48742C}"/>
              </a:ext>
            </a:extLst>
          </p:cNvPr>
          <p:cNvGrpSpPr/>
          <p:nvPr/>
        </p:nvGrpSpPr>
        <p:grpSpPr>
          <a:xfrm>
            <a:off x="0" y="6257919"/>
            <a:ext cx="12192000" cy="600080"/>
            <a:chOff x="0" y="6257919"/>
            <a:chExt cx="10791959" cy="600080"/>
          </a:xfrm>
        </p:grpSpPr>
        <p:grpSp>
          <p:nvGrpSpPr>
            <p:cNvPr id="13" name="组合 12">
              <a:extLst>
                <a:ext uri="{FF2B5EF4-FFF2-40B4-BE49-F238E27FC236}">
                  <a16:creationId xmlns:a16="http://schemas.microsoft.com/office/drawing/2014/main" id="{83C7F887-50C8-44C6-91F6-70F181886B4D}"/>
                </a:ext>
              </a:extLst>
            </p:cNvPr>
            <p:cNvGrpSpPr/>
            <p:nvPr/>
          </p:nvGrpSpPr>
          <p:grpSpPr>
            <a:xfrm>
              <a:off x="0" y="6257919"/>
              <a:ext cx="9316998" cy="600080"/>
              <a:chOff x="0" y="6134093"/>
              <a:chExt cx="8436246" cy="723906"/>
            </a:xfrm>
            <a:solidFill>
              <a:schemeClr val="bg1">
                <a:lumMod val="50000"/>
              </a:schemeClr>
            </a:solidFill>
          </p:grpSpPr>
          <p:sp>
            <p:nvSpPr>
              <p:cNvPr id="15" name="矩形 14">
                <a:extLst>
                  <a:ext uri="{FF2B5EF4-FFF2-40B4-BE49-F238E27FC236}">
                    <a16:creationId xmlns:a16="http://schemas.microsoft.com/office/drawing/2014/main" id="{A6F0EC58-8939-47F9-9FF6-2E928CB2AC37}"/>
                  </a:ext>
                </a:extLst>
              </p:cNvPr>
              <p:cNvSpPr/>
              <p:nvPr/>
            </p:nvSpPr>
            <p:spPr>
              <a:xfrm>
                <a:off x="0" y="6134097"/>
                <a:ext cx="2152650" cy="723900"/>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6" name="矩形 15">
                <a:extLst>
                  <a:ext uri="{FF2B5EF4-FFF2-40B4-BE49-F238E27FC236}">
                    <a16:creationId xmlns:a16="http://schemas.microsoft.com/office/drawing/2014/main" id="{0CDFD275-2B5F-4C74-AFC4-90E5030B8CF2}"/>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7" name="矩形 16">
                <a:extLst>
                  <a:ext uri="{FF2B5EF4-FFF2-40B4-BE49-F238E27FC236}">
                    <a16:creationId xmlns:a16="http://schemas.microsoft.com/office/drawing/2014/main" id="{895724AD-4871-450E-8524-C943AAFCF8BF}"/>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06E25E41-AC31-402E-BBD3-CC2C13C11BC2}"/>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AA27A48F-6827-4E44-926F-B6E102E51E4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4" name="矩形 13">
              <a:extLst>
                <a:ext uri="{FF2B5EF4-FFF2-40B4-BE49-F238E27FC236}">
                  <a16:creationId xmlns:a16="http://schemas.microsoft.com/office/drawing/2014/main" id="{9FCE7938-E692-41CC-807E-C088F9E6D0EC}"/>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764523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3"/>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2" name="文本框 11">
            <a:extLst>
              <a:ext uri="{FF2B5EF4-FFF2-40B4-BE49-F238E27FC236}">
                <a16:creationId xmlns:a16="http://schemas.microsoft.com/office/drawing/2014/main" id="{24C16F00-85AF-44C8-894B-BCAFB0B3C0D0}"/>
              </a:ext>
            </a:extLst>
          </p:cNvPr>
          <p:cNvSpPr txBox="1"/>
          <p:nvPr/>
        </p:nvSpPr>
        <p:spPr>
          <a:xfrm>
            <a:off x="376797" y="138221"/>
            <a:ext cx="11898923" cy="830997"/>
          </a:xfrm>
          <a:prstGeom prst="rect">
            <a:avLst/>
          </a:prstGeom>
          <a:no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Basic rule</a:t>
            </a:r>
            <a:endParaRPr lang="zh-CN" altLang="en-US" sz="4800" b="1" dirty="0">
              <a:latin typeface="Times New Roman" panose="02020603050405020304" pitchFamily="18" charset="0"/>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1F0388AB-D7E0-404D-A519-E1B4A163BE8D}"/>
              </a:ext>
            </a:extLst>
          </p:cNvPr>
          <p:cNvGraphicFramePr>
            <a:graphicFrameLocks noGrp="1"/>
          </p:cNvGraphicFramePr>
          <p:nvPr>
            <p:extLst>
              <p:ext uri="{D42A27DB-BD31-4B8C-83A1-F6EECF244321}">
                <p14:modId xmlns:p14="http://schemas.microsoft.com/office/powerpoint/2010/main" val="922603527"/>
              </p:ext>
            </p:extLst>
          </p:nvPr>
        </p:nvGraphicFramePr>
        <p:xfrm>
          <a:off x="1460339" y="1796583"/>
          <a:ext cx="9271321" cy="3264834"/>
        </p:xfrm>
        <a:graphic>
          <a:graphicData uri="http://schemas.openxmlformats.org/drawingml/2006/table">
            <a:tbl>
              <a:tblPr firstRow="1" bandRow="1">
                <a:tableStyleId>{93296810-A885-4BE3-A3E7-6D5BEEA58F35}</a:tableStyleId>
              </a:tblPr>
              <a:tblGrid>
                <a:gridCol w="4900555">
                  <a:extLst>
                    <a:ext uri="{9D8B030D-6E8A-4147-A177-3AD203B41FA5}">
                      <a16:colId xmlns:a16="http://schemas.microsoft.com/office/drawing/2014/main" val="1620682286"/>
                    </a:ext>
                  </a:extLst>
                </a:gridCol>
                <a:gridCol w="4370766">
                  <a:extLst>
                    <a:ext uri="{9D8B030D-6E8A-4147-A177-3AD203B41FA5}">
                      <a16:colId xmlns:a16="http://schemas.microsoft.com/office/drawing/2014/main" val="1739894746"/>
                    </a:ext>
                  </a:extLst>
                </a:gridCol>
              </a:tblGrid>
              <a:tr h="544139">
                <a:tc>
                  <a:txBody>
                    <a:bodyPr/>
                    <a:lstStyle/>
                    <a:p>
                      <a:r>
                        <a:rPr lang="en-US" altLang="zh-CN" sz="2000" b="1" dirty="0">
                          <a:latin typeface="Times New Roman" panose="02020603050405020304" pitchFamily="18" charset="0"/>
                          <a:cs typeface="Times New Roman" panose="02020603050405020304" pitchFamily="18" charset="0"/>
                        </a:rPr>
                        <a:t>action</a:t>
                      </a:r>
                      <a:endParaRPr lang="zh-CN" altLang="en-US" sz="2000" b="1" dirty="0">
                        <a:latin typeface="Times New Roman" panose="02020603050405020304" pitchFamily="18" charset="0"/>
                        <a:cs typeface="Times New Roman" panose="02020603050405020304" pitchFamily="18" charset="0"/>
                      </a:endParaRPr>
                    </a:p>
                  </a:txBody>
                  <a:tcPr/>
                </a:tc>
                <a:tc>
                  <a:txBody>
                    <a:bodyPr/>
                    <a:lstStyle/>
                    <a:p>
                      <a:r>
                        <a:rPr lang="en-US" altLang="zh-CN" sz="2000" b="1" dirty="0">
                          <a:latin typeface="Times New Roman" panose="02020603050405020304" pitchFamily="18" charset="0"/>
                          <a:cs typeface="Times New Roman" panose="02020603050405020304" pitchFamily="18" charset="0"/>
                        </a:rPr>
                        <a:t>reward</a:t>
                      </a:r>
                      <a:endParaRPr lang="zh-CN" altLang="en-US" sz="20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39986406"/>
                  </a:ext>
                </a:extLst>
              </a:tr>
              <a:tr h="544139">
                <a:tc>
                  <a:txBody>
                    <a:bodyPr/>
                    <a:lstStyle/>
                    <a:p>
                      <a:r>
                        <a:rPr lang="en-US" altLang="zh-CN" sz="2000" b="1" dirty="0">
                          <a:latin typeface="Times New Roman" panose="02020603050405020304" pitchFamily="18" charset="0"/>
                          <a:cs typeface="Times New Roman" panose="02020603050405020304" pitchFamily="18" charset="0"/>
                        </a:rPr>
                        <a:t>Eat food</a:t>
                      </a:r>
                      <a:endParaRPr lang="zh-CN" altLang="en-US" sz="2000" b="1" dirty="0">
                        <a:latin typeface="Times New Roman" panose="02020603050405020304" pitchFamily="18" charset="0"/>
                        <a:cs typeface="Times New Roman" panose="02020603050405020304" pitchFamily="18" charset="0"/>
                      </a:endParaRPr>
                    </a:p>
                  </a:txBody>
                  <a:tcPr/>
                </a:tc>
                <a:tc>
                  <a:txBody>
                    <a:bodyPr/>
                    <a:lstStyle/>
                    <a:p>
                      <a:r>
                        <a:rPr lang="en-US" altLang="zh-CN" sz="2000" b="1" dirty="0">
                          <a:latin typeface="Times New Roman" panose="02020603050405020304" pitchFamily="18" charset="0"/>
                          <a:cs typeface="Times New Roman" panose="02020603050405020304" pitchFamily="18" charset="0"/>
                        </a:rPr>
                        <a:t>+1 point</a:t>
                      </a:r>
                      <a:endParaRPr lang="zh-CN" altLang="en-US" sz="20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42769077"/>
                  </a:ext>
                </a:extLst>
              </a:tr>
              <a:tr h="544139">
                <a:tc>
                  <a:txBody>
                    <a:bodyPr/>
                    <a:lstStyle/>
                    <a:p>
                      <a:r>
                        <a:rPr lang="en-US" altLang="zh-CN" sz="2000" b="1" dirty="0">
                          <a:latin typeface="Times New Roman" panose="02020603050405020304" pitchFamily="18" charset="0"/>
                          <a:cs typeface="Times New Roman" panose="02020603050405020304" pitchFamily="18" charset="0"/>
                        </a:rPr>
                        <a:t>Hit the boundary</a:t>
                      </a:r>
                      <a:endParaRPr lang="zh-CN" altLang="en-US" sz="2000" b="1" dirty="0">
                        <a:latin typeface="Times New Roman" panose="02020603050405020304" pitchFamily="18" charset="0"/>
                        <a:cs typeface="Times New Roman" panose="02020603050405020304" pitchFamily="18" charset="0"/>
                      </a:endParaRPr>
                    </a:p>
                  </a:txBody>
                  <a:tcPr/>
                </a:tc>
                <a:tc>
                  <a:txBody>
                    <a:bodyPr/>
                    <a:lstStyle/>
                    <a:p>
                      <a:r>
                        <a:rPr lang="en-US" altLang="zh-CN" sz="2000" b="1" dirty="0">
                          <a:latin typeface="Times New Roman" panose="02020603050405020304" pitchFamily="18" charset="0"/>
                          <a:cs typeface="Times New Roman" panose="02020603050405020304" pitchFamily="18" charset="0"/>
                        </a:rPr>
                        <a:t>Die</a:t>
                      </a:r>
                      <a:endParaRPr lang="zh-CN" altLang="en-US" sz="20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529033981"/>
                  </a:ext>
                </a:extLst>
              </a:tr>
              <a:tr h="544139">
                <a:tc>
                  <a:txBody>
                    <a:bodyPr/>
                    <a:lstStyle/>
                    <a:p>
                      <a:r>
                        <a:rPr lang="en-US" altLang="zh-CN" sz="2000" b="1" dirty="0">
                          <a:latin typeface="Times New Roman" panose="02020603050405020304" pitchFamily="18" charset="0"/>
                          <a:cs typeface="Times New Roman" panose="02020603050405020304" pitchFamily="18" charset="0"/>
                        </a:rPr>
                        <a:t>Bump into other snakes’  body</a:t>
                      </a:r>
                      <a:endParaRPr lang="zh-CN" altLang="en-US" sz="2000" b="1" dirty="0">
                        <a:latin typeface="Times New Roman" panose="02020603050405020304" pitchFamily="18" charset="0"/>
                        <a:cs typeface="Times New Roman" panose="02020603050405020304" pitchFamily="18" charset="0"/>
                      </a:endParaRPr>
                    </a:p>
                  </a:txBody>
                  <a:tcPr/>
                </a:tc>
                <a:tc>
                  <a:txBody>
                    <a:bodyPr/>
                    <a:lstStyle/>
                    <a:p>
                      <a:r>
                        <a:rPr lang="en-US" altLang="zh-CN" sz="2000" b="1" dirty="0">
                          <a:latin typeface="Times New Roman" panose="02020603050405020304" pitchFamily="18" charset="0"/>
                          <a:cs typeface="Times New Roman" panose="02020603050405020304" pitchFamily="18" charset="0"/>
                        </a:rPr>
                        <a:t>Die</a:t>
                      </a:r>
                      <a:endParaRPr lang="zh-CN" altLang="en-US" sz="20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302729161"/>
                  </a:ext>
                </a:extLst>
              </a:tr>
              <a:tr h="544139">
                <a:tc>
                  <a:txBody>
                    <a:bodyPr/>
                    <a:lstStyle/>
                    <a:p>
                      <a:r>
                        <a:rPr lang="en-US" altLang="zh-CN" sz="2000" b="1" dirty="0">
                          <a:latin typeface="Times New Roman" panose="02020603050405020304" pitchFamily="18" charset="0"/>
                          <a:cs typeface="Times New Roman" panose="02020603050405020304" pitchFamily="18" charset="0"/>
                        </a:rPr>
                        <a:t>Being bumped into by another snake</a:t>
                      </a:r>
                      <a:endParaRPr lang="zh-CN" altLang="en-US" sz="2000" b="1" dirty="0">
                        <a:latin typeface="Times New Roman" panose="02020603050405020304" pitchFamily="18" charset="0"/>
                        <a:cs typeface="Times New Roman" panose="02020603050405020304" pitchFamily="18" charset="0"/>
                      </a:endParaRPr>
                    </a:p>
                  </a:txBody>
                  <a:tcPr/>
                </a:tc>
                <a:tc>
                  <a:txBody>
                    <a:bodyPr/>
                    <a:lstStyle/>
                    <a:p>
                      <a:r>
                        <a:rPr lang="en-US" altLang="zh-CN" sz="2000" b="1" dirty="0">
                          <a:latin typeface="Times New Roman" panose="02020603050405020304" pitchFamily="18" charset="0"/>
                          <a:cs typeface="Times New Roman" panose="02020603050405020304" pitchFamily="18" charset="0"/>
                        </a:rPr>
                        <a:t>Get the score of another snake</a:t>
                      </a:r>
                      <a:endParaRPr lang="zh-CN" altLang="en-US" sz="20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27121371"/>
                  </a:ext>
                </a:extLst>
              </a:tr>
              <a:tr h="5441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latin typeface="Times New Roman" panose="02020603050405020304" pitchFamily="18" charset="0"/>
                          <a:cs typeface="Times New Roman" panose="02020603050405020304" pitchFamily="18" charset="0"/>
                        </a:rPr>
                        <a:t>bump into itself</a:t>
                      </a:r>
                      <a:endParaRPr lang="zh-CN" altLang="en-US" sz="2000" b="1" dirty="0">
                        <a:latin typeface="Times New Roman" panose="02020603050405020304" pitchFamily="18" charset="0"/>
                        <a:cs typeface="Times New Roman" panose="02020603050405020304" pitchFamily="18" charset="0"/>
                      </a:endParaRPr>
                    </a:p>
                  </a:txBody>
                  <a:tcPr/>
                </a:tc>
                <a:tc>
                  <a:txBody>
                    <a:bodyPr/>
                    <a:lstStyle/>
                    <a:p>
                      <a:r>
                        <a:rPr lang="en-US" altLang="zh-CN" sz="2000" b="1" dirty="0">
                          <a:latin typeface="Times New Roman" panose="02020603050405020304" pitchFamily="18" charset="0"/>
                          <a:cs typeface="Times New Roman" panose="02020603050405020304" pitchFamily="18" charset="0"/>
                        </a:rPr>
                        <a:t>Nothing happened</a:t>
                      </a:r>
                      <a:endParaRPr lang="zh-CN" altLang="en-US" sz="20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174041233"/>
                  </a:ext>
                </a:extLst>
              </a:tr>
            </a:tbl>
          </a:graphicData>
        </a:graphic>
      </p:graphicFrame>
    </p:spTree>
    <p:extLst>
      <p:ext uri="{BB962C8B-B14F-4D97-AF65-F5344CB8AC3E}">
        <p14:creationId xmlns:p14="http://schemas.microsoft.com/office/powerpoint/2010/main" val="35182811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5"/>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pic>
        <p:nvPicPr>
          <p:cNvPr id="2" name="图片 1">
            <a:extLst>
              <a:ext uri="{FF2B5EF4-FFF2-40B4-BE49-F238E27FC236}">
                <a16:creationId xmlns:a16="http://schemas.microsoft.com/office/drawing/2014/main" id="{8235E29C-0A6C-42E5-A01A-DC15FCE144B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5541" y="1567334"/>
            <a:ext cx="4582355" cy="2577575"/>
          </a:xfrm>
          <a:prstGeom prst="rect">
            <a:avLst/>
          </a:prstGeom>
          <a:effectLst>
            <a:outerShdw blurRad="50800" dist="38100" dir="2700000" algn="tl" rotWithShape="0">
              <a:prstClr val="black">
                <a:alpha val="40000"/>
              </a:prstClr>
            </a:outerShdw>
          </a:effectLst>
        </p:spPr>
      </p:pic>
      <p:sp>
        <p:nvSpPr>
          <p:cNvPr id="12" name="文本框 11">
            <a:extLst>
              <a:ext uri="{FF2B5EF4-FFF2-40B4-BE49-F238E27FC236}">
                <a16:creationId xmlns:a16="http://schemas.microsoft.com/office/drawing/2014/main" id="{24C16F00-85AF-44C8-894B-BCAFB0B3C0D0}"/>
              </a:ext>
            </a:extLst>
          </p:cNvPr>
          <p:cNvSpPr txBox="1"/>
          <p:nvPr/>
        </p:nvSpPr>
        <p:spPr>
          <a:xfrm>
            <a:off x="376797" y="138221"/>
            <a:ext cx="11898923" cy="830997"/>
          </a:xfrm>
          <a:prstGeom prst="rect">
            <a:avLst/>
          </a:prstGeom>
          <a:no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Compete on the same stage</a:t>
            </a:r>
            <a:endParaRPr lang="zh-CN" altLang="en-US" sz="4800" b="1"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id="{151C4463-EA3E-4B56-8260-E607D6E73AB4}"/>
              </a:ext>
            </a:extLst>
          </p:cNvPr>
          <p:cNvSpPr txBox="1"/>
          <p:nvPr/>
        </p:nvSpPr>
        <p:spPr>
          <a:xfrm>
            <a:off x="5640883" y="2389453"/>
            <a:ext cx="11898923" cy="830997"/>
          </a:xfrm>
          <a:prstGeom prst="rect">
            <a:avLst/>
          </a:prstGeom>
          <a:noFill/>
        </p:spPr>
        <p:txBody>
          <a:bodyPr wrap="square" rtlCol="0">
            <a:spAutoFit/>
          </a:bodyPr>
          <a:lstStyle/>
          <a:p>
            <a:r>
              <a:rPr lang="en-US" altLang="zh-CN" sz="4800" b="1" dirty="0" err="1">
                <a:latin typeface="Times New Roman" panose="02020603050405020304" pitchFamily="18" charset="0"/>
                <a:cs typeface="Times New Roman" panose="02020603050405020304" pitchFamily="18" charset="0"/>
              </a:rPr>
              <a:t>v.s</a:t>
            </a:r>
            <a:endParaRPr lang="zh-CN" altLang="en-US" sz="4800" b="1" dirty="0">
              <a:latin typeface="Times New Roman" panose="02020603050405020304" pitchFamily="18" charset="0"/>
              <a:cs typeface="Times New Roman" panose="02020603050405020304" pitchFamily="18" charset="0"/>
            </a:endParaRPr>
          </a:p>
        </p:txBody>
      </p:sp>
      <p:pic>
        <p:nvPicPr>
          <p:cNvPr id="19" name="图片 18">
            <a:extLst>
              <a:ext uri="{FF2B5EF4-FFF2-40B4-BE49-F238E27FC236}">
                <a16:creationId xmlns:a16="http://schemas.microsoft.com/office/drawing/2014/main" id="{ABB45D8C-7777-41EE-B6B4-A8F7EF1B6EB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288367" y="4076407"/>
            <a:ext cx="2181513" cy="2181513"/>
          </a:xfrm>
          <a:prstGeom prst="rect">
            <a:avLst/>
          </a:prstGeom>
        </p:spPr>
      </p:pic>
      <p:pic>
        <p:nvPicPr>
          <p:cNvPr id="20" name="首页展示">
            <a:hlinkClick r:id="" action="ppaction://media"/>
            <a:extLst>
              <a:ext uri="{FF2B5EF4-FFF2-40B4-BE49-F238E27FC236}">
                <a16:creationId xmlns:a16="http://schemas.microsoft.com/office/drawing/2014/main" id="{95D7F770-4E5B-49FB-8D10-26188FBD088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8"/>
          <a:srcRect l="36807" t="26899" r="36567" b="26239"/>
          <a:stretch/>
        </p:blipFill>
        <p:spPr>
          <a:xfrm>
            <a:off x="7636475" y="1458097"/>
            <a:ext cx="2833405" cy="2804984"/>
          </a:xfrm>
          <a:prstGeom prst="rect">
            <a:avLst/>
          </a:prstGeom>
          <a:effectLst>
            <a:outerShdw blurRad="50800" dist="38100" algn="l" rotWithShape="0">
              <a:prstClr val="black">
                <a:alpha val="40000"/>
              </a:prstClr>
            </a:outerShdw>
          </a:effectLst>
        </p:spPr>
      </p:pic>
    </p:spTree>
    <p:extLst>
      <p:ext uri="{BB962C8B-B14F-4D97-AF65-F5344CB8AC3E}">
        <p14:creationId xmlns:p14="http://schemas.microsoft.com/office/powerpoint/2010/main" val="4247152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863"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0"/>
                </p:tgtEl>
              </p:cMediaNode>
            </p:video>
            <p:seq concurrent="1" nextAc="seek">
              <p:cTn id="8" restart="whenNotActive" fill="hold" evtFilter="cancelBubble" nodeType="interactiveSeq">
                <p:stCondLst>
                  <p:cond evt="onClick" delay="0">
                    <p:tgtEl>
                      <p:spTgt spid="2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0"/>
                                        </p:tgtEl>
                                      </p:cBhvr>
                                    </p:cmd>
                                  </p:childTnLst>
                                </p:cTn>
                              </p:par>
                            </p:childTnLst>
                          </p:cTn>
                        </p:par>
                      </p:childTnLst>
                    </p:cTn>
                  </p:par>
                </p:childTnLst>
              </p:cTn>
              <p:nextCondLst>
                <p:cond evt="onClick" delay="0">
                  <p:tgtEl>
                    <p:spTgt spid="20"/>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5"/>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pic>
        <p:nvPicPr>
          <p:cNvPr id="2" name="random">
            <a:hlinkClick r:id="" action="ppaction://media"/>
            <a:extLst>
              <a:ext uri="{FF2B5EF4-FFF2-40B4-BE49-F238E27FC236}">
                <a16:creationId xmlns:a16="http://schemas.microsoft.com/office/drawing/2014/main" id="{6D84B598-B6DC-4FB7-9AD3-BFDFC71BC6A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l="36591" t="26000" r="36250" b="25778"/>
          <a:stretch/>
        </p:blipFill>
        <p:spPr>
          <a:xfrm>
            <a:off x="1149938" y="1668780"/>
            <a:ext cx="3311231" cy="3307080"/>
          </a:xfrm>
          <a:prstGeom prst="rect">
            <a:avLst/>
          </a:prstGeom>
        </p:spPr>
      </p:pic>
      <p:sp>
        <p:nvSpPr>
          <p:cNvPr id="14" name="文本框 13">
            <a:extLst>
              <a:ext uri="{FF2B5EF4-FFF2-40B4-BE49-F238E27FC236}">
                <a16:creationId xmlns:a16="http://schemas.microsoft.com/office/drawing/2014/main" id="{F66486A0-E6C4-452B-B096-11A032F2A5A7}"/>
              </a:ext>
            </a:extLst>
          </p:cNvPr>
          <p:cNvSpPr txBox="1"/>
          <p:nvPr/>
        </p:nvSpPr>
        <p:spPr>
          <a:xfrm>
            <a:off x="376797" y="138221"/>
            <a:ext cx="11898923" cy="830997"/>
          </a:xfrm>
          <a:prstGeom prst="rect">
            <a:avLst/>
          </a:prstGeom>
          <a:no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Random Agent</a:t>
            </a:r>
            <a:endParaRPr lang="zh-CN" altLang="en-US" sz="4800" b="1"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CB7F6C37-900B-4F02-A813-1026D5EB27F0}"/>
              </a:ext>
            </a:extLst>
          </p:cNvPr>
          <p:cNvSpPr txBox="1"/>
          <p:nvPr/>
        </p:nvSpPr>
        <p:spPr>
          <a:xfrm>
            <a:off x="5118850" y="2251277"/>
            <a:ext cx="4573688" cy="954107"/>
          </a:xfrm>
          <a:prstGeom prst="rect">
            <a:avLst/>
          </a:prstGeom>
          <a:noFill/>
        </p:spPr>
        <p:txBody>
          <a:bodyPr wrap="none" rtlCol="0">
            <a:spAutoFit/>
          </a:bodyPr>
          <a:lstStyle/>
          <a:p>
            <a:r>
              <a:rPr lang="en-US" altLang="zh-CN" sz="2800" dirty="0">
                <a:latin typeface="Times New Roman" panose="02020603050405020304" pitchFamily="18" charset="0"/>
                <a:cs typeface="Times New Roman" panose="02020603050405020304" pitchFamily="18" charset="0"/>
              </a:rPr>
              <a:t>Random movement can act as </a:t>
            </a:r>
          </a:p>
          <a:p>
            <a:r>
              <a:rPr lang="en-US" altLang="zh-CN" sz="2800" dirty="0">
                <a:latin typeface="Times New Roman" panose="02020603050405020304" pitchFamily="18" charset="0"/>
                <a:cs typeface="Times New Roman" panose="02020603050405020304" pitchFamily="18" charset="0"/>
              </a:rPr>
              <a:t>an obstacle in the test.</a:t>
            </a:r>
            <a:endParaRPr lang="zh-CN" alt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68710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5"/>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pic>
        <p:nvPicPr>
          <p:cNvPr id="3" name="directional">
            <a:hlinkClick r:id="" action="ppaction://media"/>
            <a:extLst>
              <a:ext uri="{FF2B5EF4-FFF2-40B4-BE49-F238E27FC236}">
                <a16:creationId xmlns:a16="http://schemas.microsoft.com/office/drawing/2014/main" id="{B15E004F-9711-4BDA-994A-4282184A1D61}"/>
              </a:ext>
            </a:extLst>
          </p:cNvPr>
          <p:cNvPicPr>
            <a:picLocks noChangeAspect="1"/>
          </p:cNvPicPr>
          <p:nvPr>
            <a:videoFile r:link="rId1"/>
            <p:extLst>
              <p:ext uri="{DAA4B4D4-6D71-4841-9C94-3DE7FCFB9230}">
                <p14:media xmlns:p14="http://schemas.microsoft.com/office/powerpoint/2010/main" r:embed="rId2">
                  <p14:trim st="2030"/>
                </p14:media>
              </p:ext>
            </p:extLst>
          </p:nvPr>
        </p:nvPicPr>
        <p:blipFill rotWithShape="1">
          <a:blip r:embed="rId6"/>
          <a:srcRect l="36591" t="26126" r="36453" b="26126"/>
          <a:stretch>
            <a:fillRect/>
          </a:stretch>
        </p:blipFill>
        <p:spPr>
          <a:xfrm>
            <a:off x="1153169" y="1643449"/>
            <a:ext cx="3286517" cy="3274540"/>
          </a:xfrm>
          <a:prstGeom prst="rect">
            <a:avLst/>
          </a:prstGeom>
        </p:spPr>
      </p:pic>
      <p:sp>
        <p:nvSpPr>
          <p:cNvPr id="14" name="文本框 13">
            <a:extLst>
              <a:ext uri="{FF2B5EF4-FFF2-40B4-BE49-F238E27FC236}">
                <a16:creationId xmlns:a16="http://schemas.microsoft.com/office/drawing/2014/main" id="{C1E1D965-1701-425E-8648-F89335507103}"/>
              </a:ext>
            </a:extLst>
          </p:cNvPr>
          <p:cNvSpPr txBox="1"/>
          <p:nvPr/>
        </p:nvSpPr>
        <p:spPr>
          <a:xfrm>
            <a:off x="376797" y="138221"/>
            <a:ext cx="11898923" cy="830997"/>
          </a:xfrm>
          <a:prstGeom prst="rect">
            <a:avLst/>
          </a:prstGeom>
          <a:no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Directional Agent</a:t>
            </a:r>
            <a:endParaRPr lang="zh-CN" altLang="en-US" sz="4800" b="1" dirty="0">
              <a:latin typeface="Times New Roman" panose="02020603050405020304" pitchFamily="18" charset="0"/>
              <a:cs typeface="Times New Roman" panose="02020603050405020304" pitchFamily="18" charset="0"/>
            </a:endParaRPr>
          </a:p>
        </p:txBody>
      </p:sp>
      <p:sp>
        <p:nvSpPr>
          <p:cNvPr id="18" name="文本框 17">
            <a:extLst>
              <a:ext uri="{FF2B5EF4-FFF2-40B4-BE49-F238E27FC236}">
                <a16:creationId xmlns:a16="http://schemas.microsoft.com/office/drawing/2014/main" id="{1C54A134-74B7-4848-92AA-861F0880FB86}"/>
              </a:ext>
            </a:extLst>
          </p:cNvPr>
          <p:cNvSpPr txBox="1"/>
          <p:nvPr/>
        </p:nvSpPr>
        <p:spPr>
          <a:xfrm>
            <a:off x="4550899" y="2041212"/>
            <a:ext cx="7206714" cy="2246769"/>
          </a:xfrm>
          <a:prstGeom prst="rect">
            <a:avLst/>
          </a:prstGeom>
          <a:noFill/>
        </p:spPr>
        <p:txBody>
          <a:bodyPr wrap="square" rtlCol="0">
            <a:spAutoFit/>
          </a:bodyPr>
          <a:lstStyle/>
          <a:p>
            <a:r>
              <a:rPr lang="en-US" altLang="zh-CN" sz="2800" dirty="0">
                <a:latin typeface="Times New Roman" panose="02020603050405020304" pitchFamily="18" charset="0"/>
                <a:cs typeface="Times New Roman" panose="02020603050405020304" pitchFamily="18" charset="0"/>
              </a:rPr>
              <a:t>The yellow snake is a Directional Agent</a:t>
            </a:r>
          </a:p>
          <a:p>
            <a:r>
              <a:rPr lang="en-US" altLang="zh-CN" sz="2800" dirty="0">
                <a:latin typeface="Times New Roman" panose="02020603050405020304" pitchFamily="18" charset="0"/>
                <a:cs typeface="Times New Roman" panose="02020603050405020304" pitchFamily="18" charset="0"/>
              </a:rPr>
              <a:t>The other two snakes are Random Agent</a:t>
            </a:r>
          </a:p>
          <a:p>
            <a:endParaRPr lang="en-US" altLang="zh-CN" sz="2800" dirty="0">
              <a:latin typeface="Times New Roman" panose="02020603050405020304" pitchFamily="18" charset="0"/>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Directional Agent fight over food and does not actively attack.</a:t>
            </a:r>
            <a:endParaRPr lang="zh-CN" alt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30975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20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B9C55B20-8540-23A6-C98E-011DD9244B3E}"/>
              </a:ext>
            </a:extLst>
          </p:cNvPr>
          <p:cNvPicPr>
            <a:picLocks noChangeAspect="1"/>
          </p:cNvPicPr>
          <p:nvPr/>
        </p:nvPicPr>
        <p:blipFill>
          <a:blip r:embed="rId3"/>
          <a:stretch>
            <a:fillRect/>
          </a:stretch>
        </p:blipFill>
        <p:spPr>
          <a:xfrm>
            <a:off x="428685" y="-27373"/>
            <a:ext cx="6071353" cy="6285290"/>
          </a:xfrm>
          <a:prstGeom prst="rect">
            <a:avLst/>
          </a:prstGeom>
        </p:spPr>
      </p:pic>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4"/>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5" name="文本框 14">
            <a:extLst>
              <a:ext uri="{FF2B5EF4-FFF2-40B4-BE49-F238E27FC236}">
                <a16:creationId xmlns:a16="http://schemas.microsoft.com/office/drawing/2014/main" id="{A30CF0D4-BEE5-40A3-86B9-6226761BBB5B}"/>
              </a:ext>
            </a:extLst>
          </p:cNvPr>
          <p:cNvSpPr txBox="1"/>
          <p:nvPr/>
        </p:nvSpPr>
        <p:spPr>
          <a:xfrm>
            <a:off x="376797" y="51722"/>
            <a:ext cx="8482581" cy="830997"/>
          </a:xfrm>
          <a:prstGeom prst="rect">
            <a:avLst/>
          </a:prstGeom>
          <a:solidFill>
            <a:schemeClr val="bg1"/>
          </a:solid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Minimax Agent</a:t>
            </a:r>
            <a:endParaRPr lang="zh-CN" altLang="en-US" sz="4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19337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8E85EFB1-F078-49E8-BF1B-2D3843CD5900}"/>
              </a:ext>
            </a:extLst>
          </p:cNvPr>
          <p:cNvPicPr>
            <a:picLocks noChangeAspect="1"/>
          </p:cNvPicPr>
          <p:nvPr/>
        </p:nvPicPr>
        <p:blipFill>
          <a:blip r:embed="rId3"/>
          <a:stretch>
            <a:fillRect/>
          </a:stretch>
        </p:blipFill>
        <p:spPr>
          <a:xfrm>
            <a:off x="218569" y="1259021"/>
            <a:ext cx="8485200" cy="8784194"/>
          </a:xfrm>
          <a:prstGeom prst="rect">
            <a:avLst/>
          </a:prstGeom>
        </p:spPr>
      </p:pic>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4"/>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7" name="文本框 16">
            <a:extLst>
              <a:ext uri="{FF2B5EF4-FFF2-40B4-BE49-F238E27FC236}">
                <a16:creationId xmlns:a16="http://schemas.microsoft.com/office/drawing/2014/main" id="{7361D5CF-7ECB-497C-8092-62C4766FFB63}"/>
              </a:ext>
            </a:extLst>
          </p:cNvPr>
          <p:cNvSpPr txBox="1"/>
          <p:nvPr/>
        </p:nvSpPr>
        <p:spPr>
          <a:xfrm>
            <a:off x="376797" y="51722"/>
            <a:ext cx="8482581" cy="830997"/>
          </a:xfrm>
          <a:prstGeom prst="rect">
            <a:avLst/>
          </a:prstGeom>
          <a:solidFill>
            <a:schemeClr val="bg1"/>
          </a:solid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Minimax Agent</a:t>
            </a:r>
            <a:endParaRPr lang="zh-CN" altLang="en-US" sz="4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73103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B9C55B20-8540-23A6-C98E-011DD9244B3E}"/>
              </a:ext>
            </a:extLst>
          </p:cNvPr>
          <p:cNvPicPr>
            <a:picLocks noChangeAspect="1"/>
          </p:cNvPicPr>
          <p:nvPr/>
        </p:nvPicPr>
        <p:blipFill>
          <a:blip r:embed="rId3"/>
          <a:stretch>
            <a:fillRect/>
          </a:stretch>
        </p:blipFill>
        <p:spPr>
          <a:xfrm>
            <a:off x="218569" y="-2349165"/>
            <a:ext cx="8485200" cy="8784194"/>
          </a:xfrm>
          <a:prstGeom prst="rect">
            <a:avLst/>
          </a:prstGeom>
        </p:spPr>
      </p:pic>
      <p:pic>
        <p:nvPicPr>
          <p:cNvPr id="13" name="图片 12">
            <a:extLst>
              <a:ext uri="{FF2B5EF4-FFF2-40B4-BE49-F238E27FC236}">
                <a16:creationId xmlns:a16="http://schemas.microsoft.com/office/drawing/2014/main" id="{9DBFBB67-1D29-4E1F-BB2D-786E48F181AB}"/>
              </a:ext>
            </a:extLst>
          </p:cNvPr>
          <p:cNvPicPr>
            <a:picLocks noChangeAspect="1"/>
          </p:cNvPicPr>
          <p:nvPr/>
        </p:nvPicPr>
        <p:blipFill>
          <a:blip r:embed="rId4"/>
          <a:stretch>
            <a:fillRect/>
          </a:stretch>
        </p:blipFill>
        <p:spPr>
          <a:xfrm>
            <a:off x="0" y="0"/>
            <a:ext cx="428685" cy="1107440"/>
          </a:xfrm>
          <a:prstGeom prst="rect">
            <a:avLst/>
          </a:prstGeom>
        </p:spPr>
      </p:pic>
      <p:grpSp>
        <p:nvGrpSpPr>
          <p:cNvPr id="10" name="组合 9">
            <a:extLst>
              <a:ext uri="{FF2B5EF4-FFF2-40B4-BE49-F238E27FC236}">
                <a16:creationId xmlns:a16="http://schemas.microsoft.com/office/drawing/2014/main" id="{C6F88756-74FA-4450-B417-2E72280ED80D}"/>
              </a:ext>
            </a:extLst>
          </p:cNvPr>
          <p:cNvGrpSpPr/>
          <p:nvPr/>
        </p:nvGrpSpPr>
        <p:grpSpPr>
          <a:xfrm>
            <a:off x="0" y="6257919"/>
            <a:ext cx="12192000" cy="600080"/>
            <a:chOff x="0" y="6257919"/>
            <a:chExt cx="10791959" cy="600080"/>
          </a:xfrm>
        </p:grpSpPr>
        <p:grpSp>
          <p:nvGrpSpPr>
            <p:cNvPr id="9" name="组合 8">
              <a:extLst>
                <a:ext uri="{FF2B5EF4-FFF2-40B4-BE49-F238E27FC236}">
                  <a16:creationId xmlns:a16="http://schemas.microsoft.com/office/drawing/2014/main" id="{C40D8318-ADDC-4373-9E4A-7ADB5AF9E5DB}"/>
                </a:ext>
              </a:extLst>
            </p:cNvPr>
            <p:cNvGrpSpPr/>
            <p:nvPr/>
          </p:nvGrpSpPr>
          <p:grpSpPr>
            <a:xfrm>
              <a:off x="0" y="6257919"/>
              <a:ext cx="9316998" cy="600080"/>
              <a:chOff x="0" y="6134093"/>
              <a:chExt cx="8436246" cy="723906"/>
            </a:xfrm>
            <a:solidFill>
              <a:schemeClr val="bg1">
                <a:lumMod val="50000"/>
              </a:schemeClr>
            </a:solidFill>
          </p:grpSpPr>
          <p:sp>
            <p:nvSpPr>
              <p:cNvPr id="4" name="矩形 3">
                <a:extLst>
                  <a:ext uri="{FF2B5EF4-FFF2-40B4-BE49-F238E27FC236}">
                    <a16:creationId xmlns:a16="http://schemas.microsoft.com/office/drawing/2014/main" id="{CAC1D95C-6DEE-477A-947F-E4C3E9D9B6BF}"/>
                  </a:ext>
                </a:extLst>
              </p:cNvPr>
              <p:cNvSpPr/>
              <p:nvPr/>
            </p:nvSpPr>
            <p:spPr>
              <a:xfrm>
                <a:off x="0" y="6134097"/>
                <a:ext cx="2152650" cy="723900"/>
              </a:xfrm>
              <a:prstGeom prst="rect">
                <a:avLst/>
              </a:prstGeom>
              <a:solidFill>
                <a:schemeClr val="tx1">
                  <a:lumMod val="50000"/>
                  <a:lumOff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background</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71532DD2-A3A3-4641-B5C1-53B9408A4BFF}"/>
                  </a:ext>
                </a:extLst>
              </p:cNvPr>
              <p:cNvSpPr/>
              <p:nvPr/>
            </p:nvSpPr>
            <p:spPr>
              <a:xfrm>
                <a:off x="2152651" y="6134097"/>
                <a:ext cx="1494853"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baseline</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71B16CA5-928F-4095-BBC3-795A4C94CC1E}"/>
                  </a:ext>
                </a:extLst>
              </p:cNvPr>
              <p:cNvSpPr/>
              <p:nvPr/>
            </p:nvSpPr>
            <p:spPr>
              <a:xfrm>
                <a:off x="3575586" y="6134093"/>
                <a:ext cx="1494853" cy="723901"/>
              </a:xfrm>
              <a:prstGeom prst="rect">
                <a:avLst/>
              </a:prstGeom>
              <a:solidFill>
                <a:srgbClr val="C00000"/>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minimax</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C9273F60-73CD-4966-AAE9-2A0A6576A7AF}"/>
                  </a:ext>
                </a:extLst>
              </p:cNvPr>
              <p:cNvSpPr/>
              <p:nvPr/>
            </p:nvSpPr>
            <p:spPr>
              <a:xfrm>
                <a:off x="5052836" y="6134097"/>
                <a:ext cx="2047875"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Q-learning</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23FAA789-15AE-43C6-A2A9-4B5B3D13F694}"/>
                  </a:ext>
                </a:extLst>
              </p:cNvPr>
              <p:cNvSpPr/>
              <p:nvPr/>
            </p:nvSpPr>
            <p:spPr>
              <a:xfrm>
                <a:off x="7100716" y="6134099"/>
                <a:ext cx="1335530" cy="723900"/>
              </a:xfrm>
              <a:prstGeom prst="rect">
                <a:avLst/>
              </a:prstGeom>
              <a:grp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MLP</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11" name="矩形 10">
              <a:extLst>
                <a:ext uri="{FF2B5EF4-FFF2-40B4-BE49-F238E27FC236}">
                  <a16:creationId xmlns:a16="http://schemas.microsoft.com/office/drawing/2014/main" id="{AF337A62-1424-462D-955B-2C6B2D662E8B}"/>
                </a:ext>
              </a:extLst>
            </p:cNvPr>
            <p:cNvSpPr/>
            <p:nvPr/>
          </p:nvSpPr>
          <p:spPr>
            <a:xfrm>
              <a:off x="9316998" y="6257923"/>
              <a:ext cx="1474961" cy="600075"/>
            </a:xfrm>
            <a:prstGeom prst="rect">
              <a:avLst/>
            </a:prstGeom>
            <a:solidFill>
              <a:schemeClr val="bg1">
                <a:lumMod val="50000"/>
              </a:schemeClr>
            </a:solid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Times New Roman" panose="02020603050405020304" pitchFamily="18" charset="0"/>
                  <a:cs typeface="Times New Roman" panose="02020603050405020304" pitchFamily="18" charset="0"/>
                </a:rPr>
                <a:t>DQN</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grpSp>
      <p:sp>
        <p:nvSpPr>
          <p:cNvPr id="2" name="文本框 1">
            <a:extLst>
              <a:ext uri="{FF2B5EF4-FFF2-40B4-BE49-F238E27FC236}">
                <a16:creationId xmlns:a16="http://schemas.microsoft.com/office/drawing/2014/main" id="{DC8E0124-E96C-6B67-497B-962E0E04B4D9}"/>
              </a:ext>
            </a:extLst>
          </p:cNvPr>
          <p:cNvSpPr txBox="1"/>
          <p:nvPr/>
        </p:nvSpPr>
        <p:spPr>
          <a:xfrm>
            <a:off x="376797" y="51722"/>
            <a:ext cx="8482581" cy="830997"/>
          </a:xfrm>
          <a:prstGeom prst="rect">
            <a:avLst/>
          </a:prstGeom>
          <a:solidFill>
            <a:schemeClr val="bg1"/>
          </a:solidFill>
        </p:spPr>
        <p:txBody>
          <a:bodyPr wrap="square" rtlCol="0">
            <a:spAutoFit/>
          </a:bodyPr>
          <a:lstStyle/>
          <a:p>
            <a:r>
              <a:rPr lang="en-US" altLang="zh-CN" sz="4800" b="1" dirty="0">
                <a:latin typeface="Times New Roman" panose="02020603050405020304" pitchFamily="18" charset="0"/>
                <a:cs typeface="Times New Roman" panose="02020603050405020304" pitchFamily="18" charset="0"/>
              </a:rPr>
              <a:t>Minimax Agent</a:t>
            </a:r>
            <a:endParaRPr lang="zh-CN" altLang="en-US" sz="4800" b="1" dirty="0">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90982880-7982-15F5-F86A-68A71033BBF0}"/>
              </a:ext>
            </a:extLst>
          </p:cNvPr>
          <p:cNvSpPr/>
          <p:nvPr/>
        </p:nvSpPr>
        <p:spPr>
          <a:xfrm>
            <a:off x="1061384" y="3381633"/>
            <a:ext cx="7228323" cy="1367481"/>
          </a:xfrm>
          <a:prstGeom prst="rect">
            <a:avLst/>
          </a:prstGeom>
          <a:noFill/>
          <a:ln w="3810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401633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Office 主题​​">
  <a:themeElements>
    <a:clrScheme name="ShanghaiTech">
      <a:dk1>
        <a:sysClr val="windowText" lastClr="000000"/>
      </a:dk1>
      <a:lt1>
        <a:sysClr val="window" lastClr="FFFFFF"/>
      </a:lt1>
      <a:dk2>
        <a:srgbClr val="A40006"/>
      </a:dk2>
      <a:lt2>
        <a:srgbClr val="E7E6E6"/>
      </a:lt2>
      <a:accent1>
        <a:srgbClr val="004098"/>
      </a:accent1>
      <a:accent2>
        <a:srgbClr val="009944"/>
      </a:accent2>
      <a:accent3>
        <a:srgbClr val="F39800"/>
      </a:accent3>
      <a:accent4>
        <a:srgbClr val="7E3C93"/>
      </a:accent4>
      <a:accent5>
        <a:srgbClr val="269BC1"/>
      </a:accent5>
      <a:accent6>
        <a:srgbClr val="A40006"/>
      </a:accent6>
      <a:hlink>
        <a:srgbClr val="A40006"/>
      </a:hlink>
      <a:folHlink>
        <a:srgbClr val="A40006"/>
      </a:folHlink>
    </a:clrScheme>
    <a:fontScheme name="微软雅黑">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6531</TotalTime>
  <Words>1697</Words>
  <Application>Microsoft Office PowerPoint</Application>
  <PresentationFormat>宽屏</PresentationFormat>
  <Paragraphs>274</Paragraphs>
  <Slides>24</Slides>
  <Notes>23</Notes>
  <HiddenSlides>0</HiddenSlides>
  <MMClips>7</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24</vt:i4>
      </vt:variant>
    </vt:vector>
  </HeadingPairs>
  <TitlesOfParts>
    <vt:vector size="31" baseType="lpstr">
      <vt:lpstr>等线</vt:lpstr>
      <vt:lpstr>微软雅黑</vt:lpstr>
      <vt:lpstr>Arial</vt:lpstr>
      <vt:lpstr>Courier New</vt:lpstr>
      <vt:lpstr>Times New Roman</vt:lpstr>
      <vt:lpstr>Wingdings</vt:lpstr>
      <vt:lpstr>Office 主题​​</vt:lpstr>
      <vt:lpstr>The Design and Implementation of the Greedy Snake Fights AI</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George Yao;Jiahe Shi</dc:creator>
  <cp:lastModifiedBy>doris chen</cp:lastModifiedBy>
  <cp:revision>179</cp:revision>
  <dcterms:created xsi:type="dcterms:W3CDTF">2019-02-23T16:09:00Z</dcterms:created>
  <dcterms:modified xsi:type="dcterms:W3CDTF">2024-02-01T12:10:43Z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2052-11.1.0.10495</vt:lpwstr>
  </property>
  <property fmtid="{D5CDD505-2E9C-101B-9397-08002B2CF9AE}" pid="3" name="ICV">
    <vt:lpwstr>80B76266CAF048D0B180BD7250798C20</vt:lpwstr>
  </property>
</Properties>
</file>